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44"/>
  </p:notesMasterIdLst>
  <p:handoutMasterIdLst>
    <p:handoutMasterId r:id="rId45"/>
  </p:handoutMasterIdLst>
  <p:sldIdLst>
    <p:sldId id="257" r:id="rId5"/>
    <p:sldId id="266" r:id="rId6"/>
    <p:sldId id="263" r:id="rId7"/>
    <p:sldId id="264" r:id="rId8"/>
    <p:sldId id="265" r:id="rId9"/>
    <p:sldId id="258" r:id="rId10"/>
    <p:sldId id="262" r:id="rId11"/>
    <p:sldId id="267" r:id="rId12"/>
    <p:sldId id="268" r:id="rId13"/>
    <p:sldId id="269" r:id="rId14"/>
    <p:sldId id="274" r:id="rId15"/>
    <p:sldId id="275" r:id="rId16"/>
    <p:sldId id="279" r:id="rId17"/>
    <p:sldId id="276" r:id="rId18"/>
    <p:sldId id="277" r:id="rId19"/>
    <p:sldId id="278" r:id="rId20"/>
    <p:sldId id="270" r:id="rId21"/>
    <p:sldId id="281" r:id="rId22"/>
    <p:sldId id="283" r:id="rId23"/>
    <p:sldId id="282" r:id="rId24"/>
    <p:sldId id="271" r:id="rId25"/>
    <p:sldId id="284" r:id="rId26"/>
    <p:sldId id="285" r:id="rId27"/>
    <p:sldId id="286" r:id="rId28"/>
    <p:sldId id="287" r:id="rId29"/>
    <p:sldId id="288" r:id="rId30"/>
    <p:sldId id="290" r:id="rId31"/>
    <p:sldId id="291" r:id="rId32"/>
    <p:sldId id="272" r:id="rId33"/>
    <p:sldId id="289" r:id="rId34"/>
    <p:sldId id="273" r:id="rId35"/>
    <p:sldId id="296" r:id="rId36"/>
    <p:sldId id="297" r:id="rId37"/>
    <p:sldId id="298" r:id="rId38"/>
    <p:sldId id="299" r:id="rId39"/>
    <p:sldId id="292" r:id="rId40"/>
    <p:sldId id="293" r:id="rId41"/>
    <p:sldId id="294" r:id="rId42"/>
    <p:sldId id="295" r:id="rId43"/>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2496">
          <p15:clr>
            <a:srgbClr val="A4A3A4"/>
          </p15:clr>
        </p15:guide>
        <p15:guide id="3" orient="horz" pos="2880">
          <p15:clr>
            <a:srgbClr val="A4A3A4"/>
          </p15:clr>
        </p15:guide>
        <p15:guide id="4" orient="horz" pos="1056">
          <p15:clr>
            <a:srgbClr val="A4A3A4"/>
          </p15:clr>
        </p15:guide>
        <p15:guide id="5" orient="horz" pos="3888">
          <p15:clr>
            <a:srgbClr val="A4A3A4"/>
          </p15:clr>
        </p15:guide>
        <p15:guide id="6" orient="horz" pos="240">
          <p15:clr>
            <a:srgbClr val="A4A3A4"/>
          </p15:clr>
        </p15:guide>
        <p15:guide id="7" pos="3839">
          <p15:clr>
            <a:srgbClr val="A4A3A4"/>
          </p15:clr>
        </p15:guide>
        <p15:guide id="8" pos="527">
          <p15:clr>
            <a:srgbClr val="A4A3A4"/>
          </p15:clr>
        </p15:guide>
        <p15:guide id="9" pos="815">
          <p15:clr>
            <a:srgbClr val="A4A3A4"/>
          </p15:clr>
        </p15:guide>
        <p15:guide id="10" pos="6863">
          <p15:clr>
            <a:srgbClr val="A4A3A4"/>
          </p15:clr>
        </p15:guide>
        <p15:guide id="11" pos="6143">
          <p15:clr>
            <a:srgbClr val="A4A3A4"/>
          </p15:clr>
        </p15:guide>
        <p15:guide id="12" pos="470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p:cViewPr varScale="1">
        <p:scale>
          <a:sx n="119" d="100"/>
          <a:sy n="119" d="100"/>
        </p:scale>
        <p:origin x="270" y="102"/>
      </p:cViewPr>
      <p:guideLst>
        <p:guide orient="horz" pos="2160"/>
        <p:guide orient="horz" pos="2496"/>
        <p:guide orient="horz" pos="2880"/>
        <p:guide orient="horz" pos="1056"/>
        <p:guide orient="horz" pos="3888"/>
        <p:guide orient="horz" pos="240"/>
        <p:guide pos="3839"/>
        <p:guide pos="527"/>
        <p:guide pos="815"/>
        <p:guide pos="6863"/>
        <p:guide pos="6143"/>
        <p:guide pos="4703"/>
      </p:guideLst>
    </p:cSldViewPr>
  </p:slideViewPr>
  <p:notesTextViewPr>
    <p:cViewPr>
      <p:scale>
        <a:sx n="1" d="1"/>
        <a:sy n="1" d="1"/>
      </p:scale>
      <p:origin x="0" y="0"/>
    </p:cViewPr>
  </p:notesTextViewPr>
  <p:notesViewPr>
    <p:cSldViewPr>
      <p:cViewPr varScale="1">
        <p:scale>
          <a:sx n="76" d="100"/>
          <a:sy n="76" d="100"/>
        </p:scale>
        <p:origin x="1680"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A5A207F-0F91-42F2-96D0-049C6003623B}" type="datetimeFigureOut">
              <a:rPr lang="en-US"/>
              <a:t>4/2/2019</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C567D4A-04CB-4EDF-8FB1-342A02FC8EC5}" type="slidenum">
              <a:rPr/>
              <a:t>‹#›</a:t>
            </a:fld>
            <a:endParaRPr dirty="0"/>
          </a:p>
        </p:txBody>
      </p:sp>
    </p:spTree>
    <p:extLst>
      <p:ext uri="{BB962C8B-B14F-4D97-AF65-F5344CB8AC3E}">
        <p14:creationId xmlns:p14="http://schemas.microsoft.com/office/powerpoint/2010/main" val="1580125311"/>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png>
</file>

<file path=ppt/media/image13.jpg>
</file>

<file path=ppt/media/image14.jpg>
</file>

<file path=ppt/media/image15.jpg>
</file>

<file path=ppt/media/image16.jpg>
</file>

<file path=ppt/media/image2.jpg>
</file>

<file path=ppt/media/image3.jpg>
</file>

<file path=ppt/media/image4.jpg>
</file>

<file path=ppt/media/image5.jpg>
</file>

<file path=ppt/media/image6.jpg>
</file>

<file path=ppt/media/image7.jpeg>
</file>

<file path=ppt/media/image8.jp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CC13F5-F2B1-464B-BE8F-27ABFBD2FBDE}" type="datetimeFigureOut">
              <a:rPr lang="en-US"/>
              <a:t>4/2/2019</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E61351F-DBB1-4664-ADA9-83BC7CB8848D}" type="slidenum">
              <a:rPr/>
              <a:t>‹#›</a:t>
            </a:fld>
            <a:endParaRPr dirty="0"/>
          </a:p>
        </p:txBody>
      </p:sp>
    </p:spTree>
    <p:extLst>
      <p:ext uri="{BB962C8B-B14F-4D97-AF65-F5344CB8AC3E}">
        <p14:creationId xmlns:p14="http://schemas.microsoft.com/office/powerpoint/2010/main" val="3642362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ltGray">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93814" y="990600"/>
            <a:ext cx="8458200" cy="3200400"/>
          </a:xfrm>
        </p:spPr>
        <p:txBody>
          <a:bodyPr>
            <a:normAutofit/>
          </a:bodyPr>
          <a:lstStyle>
            <a:lvl1pPr>
              <a:defRPr sz="6000"/>
            </a:lvl1pPr>
          </a:lstStyle>
          <a:p>
            <a:r>
              <a:rPr lang="en-US"/>
              <a:t>Click to edit Master title style</a:t>
            </a:r>
            <a:endParaRPr/>
          </a:p>
        </p:txBody>
      </p:sp>
      <p:sp>
        <p:nvSpPr>
          <p:cNvPr id="3" name="Subtitle 2"/>
          <p:cNvSpPr>
            <a:spLocks noGrp="1"/>
          </p:cNvSpPr>
          <p:nvPr>
            <p:ph type="subTitle" idx="1"/>
          </p:nvPr>
        </p:nvSpPr>
        <p:spPr>
          <a:xfrm>
            <a:off x="1293813" y="4267200"/>
            <a:ext cx="8458200" cy="1371600"/>
          </a:xfrm>
          <a:noFill/>
        </p:spPr>
        <p:txBody>
          <a:bodyPr>
            <a:norm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p>
            <a:fld id="{99D2A58A-F6A3-44B4-8553-CA3EAF252FB7}" type="datetime1">
              <a:rPr lang="en-US" smtClean="0"/>
              <a:t>4/2/2019</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28785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marL="1600200">
              <a:defRPr/>
            </a:lvl6pPr>
            <a:lvl7pPr marL="1874520">
              <a:defRPr/>
            </a:lvl7pPr>
            <a:lvl8pPr marL="2148840">
              <a:defRPr/>
            </a:lvl8pPr>
            <a:lvl9pPr marL="2423160">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3B8F513F-1C7D-48A3-9E66-761794785CC6}" type="datetime1">
              <a:rPr lang="en-US" smtClean="0"/>
              <a:t>4/2/2019</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3387032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52014" y="381000"/>
            <a:ext cx="1904998" cy="57912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93814" y="381000"/>
            <a:ext cx="8305800" cy="57912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805BC340-5827-402A-ABD7-86B6900F77A8}" type="datetime1">
              <a:rPr lang="en-US" smtClean="0"/>
              <a:t>4/2/2019</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61985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DD05BD3E-AD23-4233-B7FD-BCC74AA741B1}" type="datetime1">
              <a:rPr lang="en-US" smtClean="0"/>
              <a:t>4/2/2019</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2194492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3813" y="2057400"/>
            <a:ext cx="8458201" cy="2666999"/>
          </a:xfrm>
        </p:spPr>
        <p:txBody>
          <a:bodyPr anchor="b">
            <a:normAutofit/>
          </a:bodyPr>
          <a:lstStyle>
            <a:lvl1pPr algn="l">
              <a:defRPr sz="4800" b="0" i="0" cap="none" baseline="0"/>
            </a:lvl1pPr>
          </a:lstStyle>
          <a:p>
            <a:r>
              <a:rPr lang="en-US"/>
              <a:t>Click to edit Master title style</a:t>
            </a:r>
            <a:endParaRPr/>
          </a:p>
        </p:txBody>
      </p:sp>
      <p:sp>
        <p:nvSpPr>
          <p:cNvPr id="3" name="Text Placeholder 2"/>
          <p:cNvSpPr>
            <a:spLocks noGrp="1"/>
          </p:cNvSpPr>
          <p:nvPr>
            <p:ph type="body" idx="1"/>
          </p:nvPr>
        </p:nvSpPr>
        <p:spPr>
          <a:xfrm>
            <a:off x="1293813" y="4876800"/>
            <a:ext cx="8458201" cy="1143000"/>
          </a:xfrm>
          <a:noFill/>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1F85C56-1C19-4454-A6D4-FDB294070137}" type="datetime1">
              <a:rPr lang="en-US" smtClean="0"/>
              <a:t>4/2/2019</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221561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93812" y="1676400"/>
            <a:ext cx="4700016" cy="4495800"/>
          </a:xfrm>
        </p:spPr>
        <p:txBody>
          <a:bodyPr>
            <a:normAutofit/>
          </a:bodyPr>
          <a:lstStyle>
            <a:lvl1pPr>
              <a:defRPr sz="2400"/>
            </a:lvl1pPr>
            <a:lvl2pPr>
              <a:defRPr sz="2000"/>
            </a:lvl2pPr>
            <a:lvl3pPr>
              <a:defRPr sz="1800"/>
            </a:lvl3pPr>
            <a:lvl4pPr>
              <a:defRPr sz="1600"/>
            </a:lvl4pPr>
            <a:lvl5pPr>
              <a:defRPr sz="1600"/>
            </a:lvl5pPr>
            <a:lvl6pPr marL="1600200">
              <a:defRPr sz="1600"/>
            </a:lvl6pPr>
            <a:lvl7pPr marL="1874520">
              <a:defRPr sz="1600"/>
            </a:lvl7pPr>
            <a:lvl8pPr marL="2148840">
              <a:defRPr sz="1600"/>
            </a:lvl8pPr>
            <a:lvl9pPr marL="2423160">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02035" y="1676401"/>
            <a:ext cx="4700016" cy="4495800"/>
          </a:xfrm>
        </p:spPr>
        <p:txBody>
          <a:bodyPr>
            <a:normAutofit/>
          </a:bodyPr>
          <a:lstStyle>
            <a:lvl1pPr>
              <a:defRPr sz="2400"/>
            </a:lvl1pPr>
            <a:lvl2pPr>
              <a:defRPr sz="2000"/>
            </a:lvl2pPr>
            <a:lvl3pPr>
              <a:defRPr sz="1800"/>
            </a:lvl3pPr>
            <a:lvl4pPr>
              <a:defRPr sz="1600"/>
            </a:lvl4pPr>
            <a:lvl5pPr>
              <a:defRPr sz="1600"/>
            </a:lvl5pPr>
            <a:lvl6pPr marL="1600200">
              <a:defRPr sz="1600"/>
            </a:lvl6pPr>
            <a:lvl7pPr marL="1874520">
              <a:defRPr sz="1600"/>
            </a:lvl7pPr>
            <a:lvl8pPr marL="2148840">
              <a:defRPr sz="1600"/>
            </a:lvl8pPr>
            <a:lvl9pPr marL="2423160">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9CAAEA3F-BC83-4494-8BB2-CF9729692A8C}" type="datetime1">
              <a:rPr lang="en-US" smtClean="0"/>
              <a:t>4/2/2019</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2193451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93813" y="381000"/>
            <a:ext cx="9601200" cy="11430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93813" y="1676399"/>
            <a:ext cx="4701142" cy="762001"/>
          </a:xfrm>
        </p:spPr>
        <p:txBody>
          <a:bodyPr anchor="ctr">
            <a:no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3813" y="2516457"/>
            <a:ext cx="4701142" cy="3655743"/>
          </a:xfrm>
        </p:spPr>
        <p:txBody>
          <a:bodyPr/>
          <a:lstStyle>
            <a:lvl1pPr>
              <a:defRPr sz="2200"/>
            </a:lvl1pPr>
            <a:lvl2pPr>
              <a:defRPr sz="2000"/>
            </a:lvl2pPr>
            <a:lvl3pPr>
              <a:defRPr sz="1800"/>
            </a:lvl3pPr>
            <a:lvl4pPr>
              <a:defRPr sz="1600"/>
            </a:lvl4pPr>
            <a:lvl5pPr>
              <a:defRPr sz="1600"/>
            </a:lvl5pPr>
            <a:lvl6pPr marL="1600200">
              <a:defRPr sz="1600"/>
            </a:lvl6pPr>
            <a:lvl7pPr marL="1874520">
              <a:defRPr sz="1600"/>
            </a:lvl7pPr>
            <a:lvl8pPr marL="2148840">
              <a:defRPr sz="1600"/>
            </a:lvl8pPr>
            <a:lvl9pPr marL="2423160">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191754" y="1676399"/>
            <a:ext cx="4703259" cy="762001"/>
          </a:xfrm>
        </p:spPr>
        <p:txBody>
          <a:bodyPr anchor="ctr">
            <a:noAutofit/>
          </a:bodyP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1754" y="2516457"/>
            <a:ext cx="4703259" cy="3655743"/>
          </a:xfrm>
        </p:spPr>
        <p:txBody>
          <a:bodyPr/>
          <a:lstStyle>
            <a:lvl1pPr>
              <a:defRPr sz="2200"/>
            </a:lvl1pPr>
            <a:lvl2pPr>
              <a:defRPr sz="2000"/>
            </a:lvl2pPr>
            <a:lvl3pPr>
              <a:defRPr sz="1800"/>
            </a:lvl3pPr>
            <a:lvl4pPr>
              <a:defRPr sz="1600"/>
            </a:lvl4pPr>
            <a:lvl5pPr>
              <a:defRPr sz="1600"/>
            </a:lvl5pPr>
            <a:lvl6pPr marL="1600200">
              <a:defRPr sz="1600"/>
            </a:lvl6pPr>
            <a:lvl7pPr marL="1874520">
              <a:defRPr sz="1600"/>
            </a:lvl7pPr>
            <a:lvl8pPr marL="2148840">
              <a:defRPr sz="1600"/>
            </a:lvl8pPr>
            <a:lvl9pPr marL="2423160">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B48BCFC3-C38C-4973-9593-9C0AA203E374}" type="datetime1">
              <a:rPr lang="en-US" smtClean="0"/>
              <a:t>4/2/2019</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3057684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7B00E9B8-A638-47B9-8EAF-A06FB35BB403}" type="datetime1">
              <a:rPr lang="en-US" smtClean="0"/>
              <a:t>4/2/2019</a:t>
            </a:fld>
            <a:endParaRPr lang="en-US" dirty="0"/>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951180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0414C0-40BC-46FB-ADE3-F7141007B5FB}" type="datetime1">
              <a:rPr lang="en-US" smtClean="0"/>
              <a:t>4/2/2019</a:t>
            </a:fld>
            <a:endParaRPr lang="en-US" dirty="0"/>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3339154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70811" y="1676400"/>
            <a:ext cx="3810000" cy="2438400"/>
          </a:xfrm>
        </p:spPr>
        <p:txBody>
          <a:bodyPr anchor="b">
            <a:normAutofit/>
          </a:bodyPr>
          <a:lstStyle>
            <a:lvl1pPr algn="l">
              <a:defRPr sz="3200" b="0"/>
            </a:lvl1pPr>
          </a:lstStyle>
          <a:p>
            <a:r>
              <a:rPr lang="en-US"/>
              <a:t>Click to edit Master title style</a:t>
            </a:r>
            <a:endParaRPr/>
          </a:p>
        </p:txBody>
      </p:sp>
      <p:sp>
        <p:nvSpPr>
          <p:cNvPr id="3" name="Content Placeholder 2"/>
          <p:cNvSpPr>
            <a:spLocks noGrp="1"/>
          </p:cNvSpPr>
          <p:nvPr>
            <p:ph idx="1"/>
          </p:nvPr>
        </p:nvSpPr>
        <p:spPr>
          <a:xfrm>
            <a:off x="1293813" y="685800"/>
            <a:ext cx="61722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770811" y="4191000"/>
            <a:ext cx="3810000" cy="1524000"/>
          </a:xfrm>
          <a:noFill/>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018BC97-2F5E-4770-AEEF-8F2730A3EA80}" type="datetime1">
              <a:rPr lang="en-US" smtClean="0"/>
              <a:t>4/2/2019</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81FEFA0A-2F20-4B60-98C6-5FFDA469AA1C}" type="slidenum">
              <a:rPr lang="en-US" smtClean="0"/>
              <a:t>‹#›</a:t>
            </a:fld>
            <a:endParaRPr lang="en-US" dirty="0"/>
          </a:p>
        </p:txBody>
      </p:sp>
    </p:spTree>
    <p:extLst>
      <p:ext uri="{BB962C8B-B14F-4D97-AF65-F5344CB8AC3E}">
        <p14:creationId xmlns:p14="http://schemas.microsoft.com/office/powerpoint/2010/main" val="3228037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70812" y="1676400"/>
            <a:ext cx="3810000" cy="2438400"/>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522412" y="0"/>
            <a:ext cx="5943601" cy="6858000"/>
          </a:xfrm>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dirty="0"/>
          </a:p>
        </p:txBody>
      </p:sp>
      <p:sp>
        <p:nvSpPr>
          <p:cNvPr id="4" name="Text Placeholder 3"/>
          <p:cNvSpPr>
            <a:spLocks noGrp="1"/>
          </p:cNvSpPr>
          <p:nvPr>
            <p:ph type="body" sz="half" idx="2"/>
          </p:nvPr>
        </p:nvSpPr>
        <p:spPr>
          <a:xfrm>
            <a:off x="7770812" y="4191000"/>
            <a:ext cx="3810000" cy="1524000"/>
          </a:xfrm>
          <a:noFill/>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2099951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3813" y="381000"/>
            <a:ext cx="9601200" cy="1143000"/>
          </a:xfrm>
          <a:prstGeom prst="rect">
            <a:avLst/>
          </a:prstGeom>
        </p:spPr>
        <p:txBody>
          <a:bodyPr vert="horz" lIns="91440" tIns="45720" rIns="91440" bIns="45720" rtlCol="0" anchor="b">
            <a:normAutofit/>
          </a:bodyPr>
          <a:lstStyle/>
          <a:p>
            <a:r>
              <a:rPr lang="en-US"/>
              <a:t>Click to edit Master title style</a:t>
            </a:r>
            <a:endParaRPr dirty="0"/>
          </a:p>
        </p:txBody>
      </p:sp>
      <p:sp>
        <p:nvSpPr>
          <p:cNvPr id="3" name="Text Placeholder 2"/>
          <p:cNvSpPr>
            <a:spLocks noGrp="1"/>
          </p:cNvSpPr>
          <p:nvPr>
            <p:ph type="body" idx="1"/>
          </p:nvPr>
        </p:nvSpPr>
        <p:spPr>
          <a:xfrm>
            <a:off x="1293813" y="1676400"/>
            <a:ext cx="9601200" cy="4495800"/>
          </a:xfrm>
          <a:prstGeom prst="rect">
            <a:avLst/>
          </a:prstGeom>
          <a:solidFill>
            <a:schemeClr val="bg2">
              <a:alpha val="70000"/>
            </a:schemeClr>
          </a:solidFill>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71781" y="6356351"/>
            <a:ext cx="2844059" cy="365125"/>
          </a:xfrm>
          <a:prstGeom prst="rect">
            <a:avLst/>
          </a:prstGeom>
        </p:spPr>
        <p:txBody>
          <a:bodyPr vert="horz" lIns="91440" tIns="45720" rIns="91440" bIns="45720" rtlCol="0" anchor="ctr"/>
          <a:lstStyle>
            <a:lvl1pPr algn="l">
              <a:defRPr sz="1100">
                <a:solidFill>
                  <a:schemeClr val="tx1"/>
                </a:solidFill>
              </a:defRPr>
            </a:lvl1pPr>
          </a:lstStyle>
          <a:p>
            <a:fld id="{41B0D41C-F0D3-49F0-8041-67FC705A40C6}" type="datetime1">
              <a:rPr lang="en-US" smtClean="0"/>
              <a:pPr/>
              <a:t>4/2/2019</a:t>
            </a:fld>
            <a:endParaRPr lang="en-US" dirty="0"/>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100">
                <a:solidFill>
                  <a:schemeClr val="tx1"/>
                </a:solidFill>
              </a:defRPr>
            </a:lvl1pPr>
          </a:lstStyle>
          <a:p>
            <a:r>
              <a:rPr lang="en-US" dirty="0"/>
              <a:t>Add a footer</a:t>
            </a:r>
          </a:p>
        </p:txBody>
      </p:sp>
      <p:sp>
        <p:nvSpPr>
          <p:cNvPr id="6" name="Slide Number Placeholder 5"/>
          <p:cNvSpPr>
            <a:spLocks noGrp="1"/>
          </p:cNvSpPr>
          <p:nvPr>
            <p:ph type="sldNum" sz="quarter" idx="4"/>
          </p:nvPr>
        </p:nvSpPr>
        <p:spPr>
          <a:xfrm>
            <a:off x="8051225" y="6356351"/>
            <a:ext cx="2844059" cy="365125"/>
          </a:xfrm>
          <a:prstGeom prst="rect">
            <a:avLst/>
          </a:prstGeom>
        </p:spPr>
        <p:txBody>
          <a:bodyPr vert="horz" lIns="91440" tIns="45720" rIns="91440" bIns="45720" rtlCol="0" anchor="ctr"/>
          <a:lstStyle>
            <a:lvl1pPr algn="r">
              <a:defRPr sz="1100">
                <a:solidFill>
                  <a:schemeClr val="tx1"/>
                </a:solidFill>
              </a:defRPr>
            </a:lvl1pPr>
          </a:lstStyle>
          <a:p>
            <a:fld id="{81FEFA0A-2F20-4B60-98C6-5FFDA469AA1C}" type="slidenum">
              <a:rPr lang="en-US" smtClean="0"/>
              <a:pPr/>
              <a:t>‹#›</a:t>
            </a:fld>
            <a:endParaRPr lang="en-US" dirty="0"/>
          </a:p>
        </p:txBody>
      </p:sp>
    </p:spTree>
    <p:extLst>
      <p:ext uri="{BB962C8B-B14F-4D97-AF65-F5344CB8AC3E}">
        <p14:creationId xmlns:p14="http://schemas.microsoft.com/office/powerpoint/2010/main" val="26957396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3838" indent="-228600" algn="l" defTabSz="914400" rtl="0" eaLnBrk="1" latinLnBrk="0" hangingPunct="1">
        <a:lnSpc>
          <a:spcPct val="90000"/>
        </a:lnSpc>
        <a:spcBef>
          <a:spcPts val="1600"/>
        </a:spcBef>
        <a:buClr>
          <a:schemeClr val="accent6"/>
        </a:buClr>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accent6"/>
        </a:buClr>
        <a:buFont typeface="Euphemia"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Clr>
          <a:schemeClr val="accent6"/>
        </a:buClr>
        <a:buFont typeface="Euphemia" pitchFamily="34" charset="0"/>
        <a:buChar char="–"/>
        <a:defRPr sz="1800" kern="1200">
          <a:solidFill>
            <a:schemeClr val="tx1"/>
          </a:solidFill>
          <a:latin typeface="+mn-lt"/>
          <a:ea typeface="+mn-ea"/>
          <a:cs typeface="+mn-cs"/>
        </a:defRPr>
      </a:lvl3pPr>
      <a:lvl4pPr marL="1051560" indent="-228600" algn="l" defTabSz="914400" rtl="0" eaLnBrk="1" latinLnBrk="0" hangingPunct="1">
        <a:lnSpc>
          <a:spcPct val="90000"/>
        </a:lnSpc>
        <a:spcBef>
          <a:spcPts val="600"/>
        </a:spcBef>
        <a:buClr>
          <a:schemeClr val="accent6"/>
        </a:buClr>
        <a:buFont typeface="Euphemia"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600"/>
        </a:spcBef>
        <a:buClr>
          <a:schemeClr val="accent6"/>
        </a:buClr>
        <a:buFont typeface="Euphemia" pitchFamily="34" charset="0"/>
        <a:buChar char="–"/>
        <a:defRPr sz="1600" kern="1200">
          <a:solidFill>
            <a:schemeClr val="tx1"/>
          </a:solidFill>
          <a:latin typeface="+mn-lt"/>
          <a:ea typeface="+mn-ea"/>
          <a:cs typeface="+mn-cs"/>
        </a:defRPr>
      </a:lvl5pPr>
      <a:lvl6pPr marL="1600200" indent="-228600" algn="l" defTabSz="914400" rtl="0" eaLnBrk="1" latinLnBrk="0" hangingPunct="1">
        <a:spcBef>
          <a:spcPts val="600"/>
        </a:spcBef>
        <a:buFont typeface="Euphemia" pitchFamily="34" charset="0"/>
        <a:buChar char="–"/>
        <a:defRPr sz="1600" kern="1200">
          <a:solidFill>
            <a:schemeClr val="tx1"/>
          </a:solidFill>
          <a:latin typeface="+mn-lt"/>
          <a:ea typeface="+mn-ea"/>
          <a:cs typeface="+mn-cs"/>
        </a:defRPr>
      </a:lvl6pPr>
      <a:lvl7pPr marL="1874520" indent="-228600" algn="l" defTabSz="914400" rtl="0" eaLnBrk="1" latinLnBrk="0" hangingPunct="1">
        <a:spcBef>
          <a:spcPts val="600"/>
        </a:spcBef>
        <a:buFont typeface="Euphemia" pitchFamily="34" charset="0"/>
        <a:buChar char="–"/>
        <a:defRPr sz="1600" kern="1200">
          <a:solidFill>
            <a:schemeClr val="tx1"/>
          </a:solidFill>
          <a:latin typeface="+mn-lt"/>
          <a:ea typeface="+mn-ea"/>
          <a:cs typeface="+mn-cs"/>
        </a:defRPr>
      </a:lvl7pPr>
      <a:lvl8pPr marL="2148840" indent="-228600" algn="l" defTabSz="914400" rtl="0" eaLnBrk="1" latinLnBrk="0" hangingPunct="1">
        <a:spcBef>
          <a:spcPts val="600"/>
        </a:spcBef>
        <a:buFont typeface="Euphemia" pitchFamily="34" charset="0"/>
        <a:buChar char="–"/>
        <a:defRPr sz="1600" kern="1200">
          <a:solidFill>
            <a:schemeClr val="tx1"/>
          </a:solidFill>
          <a:latin typeface="+mn-lt"/>
          <a:ea typeface="+mn-ea"/>
          <a:cs typeface="+mn-cs"/>
        </a:defRPr>
      </a:lvl8pPr>
      <a:lvl9pPr marL="2423160" indent="-228600" algn="l" defTabSz="914400" rtl="0" eaLnBrk="1" latinLnBrk="0" hangingPunct="1">
        <a:spcBef>
          <a:spcPts val="600"/>
        </a:spcBef>
        <a:buFont typeface="Euphemia"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6.xml"/><Relationship Id="rId4" Type="http://schemas.openxmlformats.org/officeDocument/2006/relationships/image" Target="../media/image1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hyperlink" Target="http://www.nyee.edu/patient-care/otolaryngology/voice-swallowing/therapy/public-speaking-tips" TargetMode="External"/><Relationship Id="rId3" Type="http://schemas.openxmlformats.org/officeDocument/2006/relationships/hyperlink" Target="https://leb.fbi.gov/articles/featured-articles/evaluating-truthfulness-and-detecting-deception" TargetMode="External"/><Relationship Id="rId7" Type="http://schemas.openxmlformats.org/officeDocument/2006/relationships/hyperlink" Target="https://www.ncbi.nlm.nih.gov/pmc/articles/PMC3394779/" TargetMode="External"/><Relationship Id="rId2" Type="http://schemas.openxmlformats.org/officeDocument/2006/relationships/hyperlink" Target="https://leb.fbi.gov/articles/featured-articles/the-truth-about-lying-what-investigators-need-to-know" TargetMode="External"/><Relationship Id="rId1" Type="http://schemas.openxmlformats.org/officeDocument/2006/relationships/slideLayout" Target="../slideLayouts/slideLayout2.xml"/><Relationship Id="rId6" Type="http://schemas.openxmlformats.org/officeDocument/2006/relationships/hyperlink" Target="https://www.fbi.gov/file-repository/hig-report-interrogation-a-review-of-the-science-september-2016.pdf" TargetMode="External"/><Relationship Id="rId5" Type="http://schemas.openxmlformats.org/officeDocument/2006/relationships/hyperlink" Target="https://www.fbi.gov/file-repository/hig-report-august-2016.pdf" TargetMode="External"/><Relationship Id="rId4" Type="http://schemas.openxmlformats.org/officeDocument/2006/relationships/hyperlink" Target="https://leb.fbi.gov/articles/featured-articles/reading-people-behavioral-anomalies-and-investigative-interview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3814" y="990600"/>
            <a:ext cx="9829798" cy="3200400"/>
          </a:xfrm>
        </p:spPr>
        <p:txBody>
          <a:bodyPr/>
          <a:lstStyle/>
          <a:p>
            <a:r>
              <a:rPr lang="en-US" dirty="0"/>
              <a:t>Influencing Outcomes</a:t>
            </a:r>
          </a:p>
        </p:txBody>
      </p:sp>
      <p:sp>
        <p:nvSpPr>
          <p:cNvPr id="3" name="Subtitle 2"/>
          <p:cNvSpPr>
            <a:spLocks noGrp="1"/>
          </p:cNvSpPr>
          <p:nvPr>
            <p:ph type="subTitle" idx="1"/>
          </p:nvPr>
        </p:nvSpPr>
        <p:spPr/>
        <p:txBody>
          <a:bodyPr/>
          <a:lstStyle/>
          <a:p>
            <a:r>
              <a:rPr lang="en-US" dirty="0"/>
              <a:t>Active Social Engineering</a:t>
            </a:r>
          </a:p>
          <a:p>
            <a:endParaRPr lang="en-US" dirty="0"/>
          </a:p>
          <a:p>
            <a:pPr algn="r"/>
            <a:endParaRPr lang="en-US" dirty="0"/>
          </a:p>
        </p:txBody>
      </p:sp>
    </p:spTree>
    <p:extLst>
      <p:ext uri="{BB962C8B-B14F-4D97-AF65-F5344CB8AC3E}">
        <p14:creationId xmlns:p14="http://schemas.microsoft.com/office/powerpoint/2010/main" val="752280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949D5-2FFE-44DE-A69D-36BF2507C5AA}"/>
              </a:ext>
            </a:extLst>
          </p:cNvPr>
          <p:cNvSpPr>
            <a:spLocks noGrp="1"/>
          </p:cNvSpPr>
          <p:nvPr>
            <p:ph type="title"/>
          </p:nvPr>
        </p:nvSpPr>
        <p:spPr/>
        <p:txBody>
          <a:bodyPr/>
          <a:lstStyle/>
          <a:p>
            <a:pPr algn="ctr"/>
            <a:r>
              <a:rPr lang="en-US" dirty="0"/>
              <a:t>Communication Starts With The Eyes</a:t>
            </a:r>
          </a:p>
        </p:txBody>
      </p:sp>
      <p:sp>
        <p:nvSpPr>
          <p:cNvPr id="3" name="Content Placeholder 2">
            <a:extLst>
              <a:ext uri="{FF2B5EF4-FFF2-40B4-BE49-F238E27FC236}">
                <a16:creationId xmlns:a16="http://schemas.microsoft.com/office/drawing/2014/main" id="{40792F57-F4DB-4F17-8CE1-FEE55C982CE7}"/>
              </a:ext>
            </a:extLst>
          </p:cNvPr>
          <p:cNvSpPr>
            <a:spLocks noGrp="1"/>
          </p:cNvSpPr>
          <p:nvPr>
            <p:ph idx="1"/>
          </p:nvPr>
        </p:nvSpPr>
        <p:spPr>
          <a:xfrm>
            <a:off x="1294875" y="1676400"/>
            <a:ext cx="9601200" cy="4495800"/>
          </a:xfrm>
        </p:spPr>
        <p:txBody>
          <a:bodyPr>
            <a:normAutofit/>
          </a:bodyPr>
          <a:lstStyle/>
          <a:p>
            <a:r>
              <a:rPr lang="en-US" dirty="0"/>
              <a:t>In all personal (meaning, in-person) communications involving two or more, the first point of contact is visual</a:t>
            </a:r>
          </a:p>
          <a:p>
            <a:r>
              <a:rPr lang="en-US" dirty="0"/>
              <a:t>One person visually engaged with the other, or both persons looking at one another</a:t>
            </a:r>
          </a:p>
          <a:p>
            <a:r>
              <a:rPr lang="en-US" dirty="0"/>
              <a:t>This is when we define our opinion of the other person or persons</a:t>
            </a:r>
          </a:p>
          <a:p>
            <a:r>
              <a:rPr lang="en-US" dirty="0"/>
              <a:t>Snap judgements and character assessments are the result of outward appearance and mannerisms</a:t>
            </a:r>
          </a:p>
          <a:p>
            <a:r>
              <a:rPr lang="en-US" dirty="0"/>
              <a:t>It takes several attempts to leave a good impression, but a bad impression is easy to achieve</a:t>
            </a:r>
          </a:p>
          <a:p>
            <a:r>
              <a:rPr lang="en-US" dirty="0"/>
              <a:t>Your appearance will play a part</a:t>
            </a:r>
          </a:p>
          <a:p>
            <a:endParaRPr lang="en-US" dirty="0"/>
          </a:p>
        </p:txBody>
      </p:sp>
    </p:spTree>
    <p:extLst>
      <p:ext uri="{BB962C8B-B14F-4D97-AF65-F5344CB8AC3E}">
        <p14:creationId xmlns:p14="http://schemas.microsoft.com/office/powerpoint/2010/main" val="584536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484A1-AA64-4B11-B92E-B2650C9A8C87}"/>
              </a:ext>
            </a:extLst>
          </p:cNvPr>
          <p:cNvSpPr>
            <a:spLocks noGrp="1"/>
          </p:cNvSpPr>
          <p:nvPr>
            <p:ph type="title"/>
          </p:nvPr>
        </p:nvSpPr>
        <p:spPr/>
        <p:txBody>
          <a:bodyPr/>
          <a:lstStyle/>
          <a:p>
            <a:pPr algn="ctr"/>
            <a:r>
              <a:rPr lang="en-US" dirty="0"/>
              <a:t>While We Are Discussing Appearance, What Do You See Here?</a:t>
            </a:r>
          </a:p>
        </p:txBody>
      </p:sp>
      <p:pic>
        <p:nvPicPr>
          <p:cNvPr id="5" name="Content Placeholder 4" descr="A group of people posing for the camera&#10;&#10;Description generated with very high confidence">
            <a:extLst>
              <a:ext uri="{FF2B5EF4-FFF2-40B4-BE49-F238E27FC236}">
                <a16:creationId xmlns:a16="http://schemas.microsoft.com/office/drawing/2014/main" id="{3E94D0C0-541B-4287-AD59-8757353C060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68" y="1828800"/>
            <a:ext cx="5484161" cy="3733800"/>
          </a:xfrm>
        </p:spPr>
      </p:pic>
      <p:pic>
        <p:nvPicPr>
          <p:cNvPr id="9" name="Picture 8" descr="A group of people standing in front of a crowd&#10;&#10;Description generated with very high confidence">
            <a:extLst>
              <a:ext uri="{FF2B5EF4-FFF2-40B4-BE49-F238E27FC236}">
                <a16:creationId xmlns:a16="http://schemas.microsoft.com/office/drawing/2014/main" id="{C21AE219-BB05-4CDD-9356-5899DC8720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5412" y="1830788"/>
            <a:ext cx="5628845" cy="3733800"/>
          </a:xfrm>
          <a:prstGeom prst="rect">
            <a:avLst/>
          </a:prstGeom>
        </p:spPr>
      </p:pic>
      <p:sp>
        <p:nvSpPr>
          <p:cNvPr id="10" name="TextBox 9">
            <a:extLst>
              <a:ext uri="{FF2B5EF4-FFF2-40B4-BE49-F238E27FC236}">
                <a16:creationId xmlns:a16="http://schemas.microsoft.com/office/drawing/2014/main" id="{072B125F-56B6-468F-82E3-17A9584EF975}"/>
              </a:ext>
            </a:extLst>
          </p:cNvPr>
          <p:cNvSpPr txBox="1"/>
          <p:nvPr/>
        </p:nvSpPr>
        <p:spPr>
          <a:xfrm>
            <a:off x="3535829" y="6409610"/>
            <a:ext cx="3962400" cy="246221"/>
          </a:xfrm>
          <a:prstGeom prst="rect">
            <a:avLst/>
          </a:prstGeom>
          <a:noFill/>
          <a:ln>
            <a:solidFill>
              <a:schemeClr val="accent4"/>
            </a:solidFill>
          </a:ln>
        </p:spPr>
        <p:txBody>
          <a:bodyPr wrap="square" rtlCol="0" anchor="ctr" anchorCtr="1">
            <a:spAutoFit/>
          </a:bodyPr>
          <a:lstStyle/>
          <a:p>
            <a:r>
              <a:rPr lang="en-US" sz="1000" b="1" dirty="0"/>
              <a:t>Greensboro News and Record, 2005</a:t>
            </a:r>
          </a:p>
        </p:txBody>
      </p:sp>
    </p:spTree>
    <p:extLst>
      <p:ext uri="{BB962C8B-B14F-4D97-AF65-F5344CB8AC3E}">
        <p14:creationId xmlns:p14="http://schemas.microsoft.com/office/powerpoint/2010/main" val="81913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BB43AE8-2AF1-4BE7-A3C6-AA60CEE273B4}"/>
              </a:ext>
            </a:extLst>
          </p:cNvPr>
          <p:cNvSpPr>
            <a:spLocks noGrp="1"/>
          </p:cNvSpPr>
          <p:nvPr>
            <p:ph type="title"/>
          </p:nvPr>
        </p:nvSpPr>
        <p:spPr/>
        <p:txBody>
          <a:bodyPr/>
          <a:lstStyle/>
          <a:p>
            <a:pPr algn="ctr"/>
            <a:r>
              <a:rPr lang="en-US" dirty="0"/>
              <a:t>How About Now?</a:t>
            </a:r>
          </a:p>
        </p:txBody>
      </p:sp>
      <p:sp>
        <p:nvSpPr>
          <p:cNvPr id="15" name="Content Placeholder 14">
            <a:extLst>
              <a:ext uri="{FF2B5EF4-FFF2-40B4-BE49-F238E27FC236}">
                <a16:creationId xmlns:a16="http://schemas.microsoft.com/office/drawing/2014/main" id="{8830D038-D090-4DF5-8C44-0089BD5CBAF4}"/>
              </a:ext>
            </a:extLst>
          </p:cNvPr>
          <p:cNvSpPr>
            <a:spLocks noGrp="1"/>
          </p:cNvSpPr>
          <p:nvPr>
            <p:ph idx="1"/>
          </p:nvPr>
        </p:nvSpPr>
        <p:spPr>
          <a:xfrm>
            <a:off x="6378078" y="1905000"/>
            <a:ext cx="5507535" cy="4495800"/>
          </a:xfrm>
        </p:spPr>
        <p:txBody>
          <a:bodyPr>
            <a:normAutofit/>
          </a:bodyPr>
          <a:lstStyle/>
          <a:p>
            <a:r>
              <a:rPr lang="en-US" dirty="0"/>
              <a:t>ATF Agent William Queen spent 28 months undercover with the San Fernando Valley Chapter of the Mongols, an outlaw biker gang consisting largely of Hispanic members, and rose to the rank of Chapter Vice President</a:t>
            </a:r>
          </a:p>
          <a:p>
            <a:r>
              <a:rPr lang="en-US" dirty="0"/>
              <a:t>Queen’s time undercover led to the arrest of 54 members across 4 states, and the conviction of all but one</a:t>
            </a:r>
          </a:p>
          <a:p>
            <a:r>
              <a:rPr lang="en-US" dirty="0"/>
              <a:t>The Mongols have since expanded to 14 states and 10 countries (and were infiltrated two more times)</a:t>
            </a:r>
          </a:p>
        </p:txBody>
      </p:sp>
      <p:pic>
        <p:nvPicPr>
          <p:cNvPr id="17" name="Picture 16" descr="A group of people standing around a table&#10;&#10;Description generated with very high confidence">
            <a:extLst>
              <a:ext uri="{FF2B5EF4-FFF2-40B4-BE49-F238E27FC236}">
                <a16:creationId xmlns:a16="http://schemas.microsoft.com/office/drawing/2014/main" id="{6CDE2785-0027-45E2-ABB5-1B3A5C0D20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7812" y="1905000"/>
            <a:ext cx="2992936" cy="4495800"/>
          </a:xfrm>
          <a:prstGeom prst="rect">
            <a:avLst/>
          </a:prstGeom>
        </p:spPr>
      </p:pic>
      <p:pic>
        <p:nvPicPr>
          <p:cNvPr id="19" name="Picture 18" descr="A picture containing person, wall, indoor, boy&#10;&#10;Description generated with high confidence">
            <a:extLst>
              <a:ext uri="{FF2B5EF4-FFF2-40B4-BE49-F238E27FC236}">
                <a16:creationId xmlns:a16="http://schemas.microsoft.com/office/drawing/2014/main" id="{4E0B2402-39A1-4F1A-84D6-B8DF15DBB6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212" y="3652299"/>
            <a:ext cx="1869586" cy="2824701"/>
          </a:xfrm>
          <a:prstGeom prst="rect">
            <a:avLst/>
          </a:prstGeom>
        </p:spPr>
      </p:pic>
      <p:pic>
        <p:nvPicPr>
          <p:cNvPr id="21" name="Picture 20" descr="A person wearing a hat&#10;&#10;Description generated with very high confidence">
            <a:extLst>
              <a:ext uri="{FF2B5EF4-FFF2-40B4-BE49-F238E27FC236}">
                <a16:creationId xmlns:a16="http://schemas.microsoft.com/office/drawing/2014/main" id="{08C00CF6-0319-4F92-8A94-DC490BA5CC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212" y="1905000"/>
            <a:ext cx="1869586" cy="1628618"/>
          </a:xfrm>
          <a:prstGeom prst="rect">
            <a:avLst/>
          </a:prstGeom>
        </p:spPr>
      </p:pic>
    </p:spTree>
    <p:extLst>
      <p:ext uri="{BB962C8B-B14F-4D97-AF65-F5344CB8AC3E}">
        <p14:creationId xmlns:p14="http://schemas.microsoft.com/office/powerpoint/2010/main" val="174031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5D7AD342-27DD-4459-8D87-82E2806F1B04}"/>
              </a:ext>
            </a:extLst>
          </p:cNvPr>
          <p:cNvSpPr>
            <a:spLocks noGrp="1"/>
          </p:cNvSpPr>
          <p:nvPr>
            <p:ph type="title"/>
          </p:nvPr>
        </p:nvSpPr>
        <p:spPr/>
        <p:txBody>
          <a:bodyPr/>
          <a:lstStyle/>
          <a:p>
            <a:pPr algn="ctr"/>
            <a:r>
              <a:rPr lang="en-US" dirty="0"/>
              <a:t>Your Appearance and Demeanor Will Influence Your Outcome</a:t>
            </a:r>
          </a:p>
        </p:txBody>
      </p:sp>
      <p:sp>
        <p:nvSpPr>
          <p:cNvPr id="13" name="Text Placeholder 12">
            <a:extLst>
              <a:ext uri="{FF2B5EF4-FFF2-40B4-BE49-F238E27FC236}">
                <a16:creationId xmlns:a16="http://schemas.microsoft.com/office/drawing/2014/main" id="{AE42541B-DA4C-4AD1-8D82-7A6DD71810C2}"/>
              </a:ext>
            </a:extLst>
          </p:cNvPr>
          <p:cNvSpPr>
            <a:spLocks noGrp="1"/>
          </p:cNvSpPr>
          <p:nvPr>
            <p:ph type="body" idx="1"/>
          </p:nvPr>
        </p:nvSpPr>
        <p:spPr/>
        <p:txBody>
          <a:bodyPr/>
          <a:lstStyle/>
          <a:p>
            <a:pPr algn="ctr"/>
            <a:r>
              <a:rPr lang="en-US" dirty="0"/>
              <a:t>SEAL Team 6 Master Gunnery SGT</a:t>
            </a:r>
          </a:p>
        </p:txBody>
      </p:sp>
      <p:pic>
        <p:nvPicPr>
          <p:cNvPr id="18" name="Content Placeholder 17" descr="A person wearing a uniform&#10;&#10;Description generated with very high confidence">
            <a:extLst>
              <a:ext uri="{FF2B5EF4-FFF2-40B4-BE49-F238E27FC236}">
                <a16:creationId xmlns:a16="http://schemas.microsoft.com/office/drawing/2014/main" id="{AE815287-F9A4-4DE0-A608-101AB2F4FC3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088380" y="2547342"/>
            <a:ext cx="3112007" cy="4117411"/>
          </a:xfrm>
        </p:spPr>
      </p:pic>
      <p:sp>
        <p:nvSpPr>
          <p:cNvPr id="15" name="Text Placeholder 14">
            <a:extLst>
              <a:ext uri="{FF2B5EF4-FFF2-40B4-BE49-F238E27FC236}">
                <a16:creationId xmlns:a16="http://schemas.microsoft.com/office/drawing/2014/main" id="{55CFC698-19EB-47A4-8790-198415EFC7DC}"/>
              </a:ext>
            </a:extLst>
          </p:cNvPr>
          <p:cNvSpPr>
            <a:spLocks noGrp="1"/>
          </p:cNvSpPr>
          <p:nvPr>
            <p:ph type="body" sz="quarter" idx="3"/>
          </p:nvPr>
        </p:nvSpPr>
        <p:spPr/>
        <p:txBody>
          <a:bodyPr/>
          <a:lstStyle/>
          <a:p>
            <a:pPr algn="ctr"/>
            <a:r>
              <a:rPr lang="en-US" dirty="0"/>
              <a:t>Marine Corps Commandant</a:t>
            </a:r>
          </a:p>
        </p:txBody>
      </p:sp>
      <p:pic>
        <p:nvPicPr>
          <p:cNvPr id="20" name="Content Placeholder 19" descr="A smiling person wearing a uniform&#10;&#10;Description generated with very high confidence">
            <a:extLst>
              <a:ext uri="{FF2B5EF4-FFF2-40B4-BE49-F238E27FC236}">
                <a16:creationId xmlns:a16="http://schemas.microsoft.com/office/drawing/2014/main" id="{8825C60F-DF6D-4F32-B86C-CC90DE7A342F}"/>
              </a:ext>
            </a:extLst>
          </p:cNvPr>
          <p:cNvPicPr>
            <a:picLocks noGrp="1" noChangeAspect="1"/>
          </p:cNvPicPr>
          <p:nvPr>
            <p:ph sz="quarter" idx="4"/>
          </p:nvPr>
        </p:nvPicPr>
        <p:blipFill>
          <a:blip r:embed="rId3" cstate="print">
            <a:extLst>
              <a:ext uri="{28A0092B-C50C-407E-A947-70E740481C1C}">
                <a14:useLocalDpi xmlns:a14="http://schemas.microsoft.com/office/drawing/2010/main" val="0"/>
              </a:ext>
            </a:extLst>
          </a:blip>
          <a:stretch>
            <a:fillRect/>
          </a:stretch>
        </p:blipFill>
        <p:spPr>
          <a:xfrm>
            <a:off x="6686685" y="2547342"/>
            <a:ext cx="3293927" cy="4117410"/>
          </a:xfrm>
        </p:spPr>
      </p:pic>
    </p:spTree>
    <p:extLst>
      <p:ext uri="{BB962C8B-B14F-4D97-AF65-F5344CB8AC3E}">
        <p14:creationId xmlns:p14="http://schemas.microsoft.com/office/powerpoint/2010/main" val="4130318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9025A-D76C-466E-9303-18013C724363}"/>
              </a:ext>
            </a:extLst>
          </p:cNvPr>
          <p:cNvSpPr>
            <a:spLocks noGrp="1"/>
          </p:cNvSpPr>
          <p:nvPr>
            <p:ph type="title"/>
          </p:nvPr>
        </p:nvSpPr>
        <p:spPr/>
        <p:txBody>
          <a:bodyPr/>
          <a:lstStyle/>
          <a:p>
            <a:pPr algn="ctr"/>
            <a:r>
              <a:rPr lang="en-US" dirty="0"/>
              <a:t>The Eyes Don’t Tell It All</a:t>
            </a:r>
          </a:p>
        </p:txBody>
      </p:sp>
      <p:sp>
        <p:nvSpPr>
          <p:cNvPr id="3" name="Content Placeholder 2">
            <a:extLst>
              <a:ext uri="{FF2B5EF4-FFF2-40B4-BE49-F238E27FC236}">
                <a16:creationId xmlns:a16="http://schemas.microsoft.com/office/drawing/2014/main" id="{6FC0A5D9-C068-4B29-BAD3-50110C5A37A4}"/>
              </a:ext>
            </a:extLst>
          </p:cNvPr>
          <p:cNvSpPr>
            <a:spLocks noGrp="1"/>
          </p:cNvSpPr>
          <p:nvPr>
            <p:ph idx="1"/>
          </p:nvPr>
        </p:nvSpPr>
        <p:spPr/>
        <p:txBody>
          <a:bodyPr/>
          <a:lstStyle/>
          <a:p>
            <a:r>
              <a:rPr lang="en-US" dirty="0"/>
              <a:t>There are many misconceptions about eye movement or eye contact during interpersonal communications</a:t>
            </a:r>
          </a:p>
          <a:p>
            <a:pPr lvl="1"/>
            <a:r>
              <a:rPr lang="en-US" dirty="0"/>
              <a:t>Neuro Linguistic Programming proponents state that eye movement to the right indicates truthfulness, while movement to the left indicates falsehood</a:t>
            </a:r>
          </a:p>
          <a:p>
            <a:pPr lvl="1"/>
            <a:r>
              <a:rPr lang="en-US" dirty="0"/>
              <a:t>Law Enforcement Interview techniques train investigators to look for eye movements as a “tell”, however many investigators over-simplify the method</a:t>
            </a:r>
          </a:p>
          <a:p>
            <a:r>
              <a:rPr lang="en-US" dirty="0"/>
              <a:t>These misconceptions are widely held; it is a trivial matter to direct the outcome of an interaction by intentionally misdirecting eye movement to indicate an alternative message</a:t>
            </a:r>
          </a:p>
          <a:p>
            <a:pPr lvl="1"/>
            <a:r>
              <a:rPr lang="en-US" dirty="0"/>
              <a:t>Be consistent, however</a:t>
            </a:r>
          </a:p>
        </p:txBody>
      </p:sp>
    </p:spTree>
    <p:extLst>
      <p:ext uri="{BB962C8B-B14F-4D97-AF65-F5344CB8AC3E}">
        <p14:creationId xmlns:p14="http://schemas.microsoft.com/office/powerpoint/2010/main" val="3058141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A4223-0446-4DF1-A518-5374C74096DB}"/>
              </a:ext>
            </a:extLst>
          </p:cNvPr>
          <p:cNvSpPr>
            <a:spLocks noGrp="1"/>
          </p:cNvSpPr>
          <p:nvPr>
            <p:ph type="title"/>
          </p:nvPr>
        </p:nvSpPr>
        <p:spPr/>
        <p:txBody>
          <a:bodyPr/>
          <a:lstStyle/>
          <a:p>
            <a:pPr algn="ctr"/>
            <a:r>
              <a:rPr lang="en-US" dirty="0"/>
              <a:t>What Are Some of Your Misconceptions?</a:t>
            </a:r>
          </a:p>
        </p:txBody>
      </p:sp>
      <p:sp>
        <p:nvSpPr>
          <p:cNvPr id="3" name="Content Placeholder 2">
            <a:extLst>
              <a:ext uri="{FF2B5EF4-FFF2-40B4-BE49-F238E27FC236}">
                <a16:creationId xmlns:a16="http://schemas.microsoft.com/office/drawing/2014/main" id="{1FFC378D-5496-4471-A582-28E8AC173949}"/>
              </a:ext>
            </a:extLst>
          </p:cNvPr>
          <p:cNvSpPr>
            <a:spLocks noGrp="1"/>
          </p:cNvSpPr>
          <p:nvPr>
            <p:ph idx="1"/>
          </p:nvPr>
        </p:nvSpPr>
        <p:spPr/>
        <p:txBody>
          <a:bodyPr/>
          <a:lstStyle/>
          <a:p>
            <a:r>
              <a:rPr lang="en-US" dirty="0"/>
              <a:t>Here is one of mine:</a:t>
            </a:r>
          </a:p>
          <a:p>
            <a:pPr lvl="1"/>
            <a:r>
              <a:rPr lang="en-US" dirty="0"/>
              <a:t>“Bug-eyed people are crazy.”</a:t>
            </a:r>
          </a:p>
          <a:p>
            <a:pPr marL="822960" lvl="3" indent="0">
              <a:buNone/>
            </a:pPr>
            <a:r>
              <a:rPr lang="en-US" dirty="0"/>
              <a:t>			Me, 2002</a:t>
            </a:r>
          </a:p>
          <a:p>
            <a:pPr marL="822960" lvl="3" indent="0">
              <a:buNone/>
            </a:pPr>
            <a:endParaRPr lang="en-US" dirty="0"/>
          </a:p>
          <a:p>
            <a:pPr marL="822960" lvl="3" indent="0">
              <a:buNone/>
            </a:pPr>
            <a:endParaRPr lang="en-US" dirty="0"/>
          </a:p>
          <a:p>
            <a:pPr marL="822960" lvl="3" indent="0">
              <a:buNone/>
            </a:pPr>
            <a:endParaRPr lang="en-US" dirty="0"/>
          </a:p>
          <a:p>
            <a:r>
              <a:rPr lang="en-US" dirty="0"/>
              <a:t>Tell me some of yours</a:t>
            </a:r>
          </a:p>
          <a:p>
            <a:pPr marL="822960" lvl="3" indent="0">
              <a:buNone/>
            </a:pPr>
            <a:endParaRPr lang="en-US" dirty="0"/>
          </a:p>
          <a:p>
            <a:pPr marL="822960" lvl="3" indent="0">
              <a:buNone/>
            </a:pPr>
            <a:endParaRPr lang="en-US" dirty="0"/>
          </a:p>
        </p:txBody>
      </p:sp>
      <p:pic>
        <p:nvPicPr>
          <p:cNvPr id="5" name="Picture 4" descr="A person smiling for the camera&#10;&#10;Description generated with high confidence">
            <a:extLst>
              <a:ext uri="{FF2B5EF4-FFF2-40B4-BE49-F238E27FC236}">
                <a16:creationId xmlns:a16="http://schemas.microsoft.com/office/drawing/2014/main" id="{98529D9A-0924-4BC4-8478-5A9AB5672F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8412" y="2209800"/>
            <a:ext cx="2743200" cy="3429000"/>
          </a:xfrm>
          <a:prstGeom prst="rect">
            <a:avLst/>
          </a:prstGeom>
        </p:spPr>
      </p:pic>
    </p:spTree>
    <p:extLst>
      <p:ext uri="{BB962C8B-B14F-4D97-AF65-F5344CB8AC3E}">
        <p14:creationId xmlns:p14="http://schemas.microsoft.com/office/powerpoint/2010/main" val="695662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C2A71-FE20-4DBD-9061-B02A888B2D23}"/>
              </a:ext>
            </a:extLst>
          </p:cNvPr>
          <p:cNvSpPr>
            <a:spLocks noGrp="1"/>
          </p:cNvSpPr>
          <p:nvPr>
            <p:ph type="title"/>
          </p:nvPr>
        </p:nvSpPr>
        <p:spPr/>
        <p:txBody>
          <a:bodyPr/>
          <a:lstStyle/>
          <a:p>
            <a:pPr algn="ctr"/>
            <a:r>
              <a:rPr lang="en-US" dirty="0"/>
              <a:t>The Truth About Eye Movement</a:t>
            </a:r>
          </a:p>
        </p:txBody>
      </p:sp>
      <p:sp>
        <p:nvSpPr>
          <p:cNvPr id="3" name="Content Placeholder 2">
            <a:extLst>
              <a:ext uri="{FF2B5EF4-FFF2-40B4-BE49-F238E27FC236}">
                <a16:creationId xmlns:a16="http://schemas.microsoft.com/office/drawing/2014/main" id="{604138F1-B6BC-494D-81DC-6506E6230E65}"/>
              </a:ext>
            </a:extLst>
          </p:cNvPr>
          <p:cNvSpPr>
            <a:spLocks noGrp="1"/>
          </p:cNvSpPr>
          <p:nvPr>
            <p:ph idx="1"/>
          </p:nvPr>
        </p:nvSpPr>
        <p:spPr/>
        <p:txBody>
          <a:bodyPr/>
          <a:lstStyle/>
          <a:p>
            <a:r>
              <a:rPr lang="en-US" dirty="0"/>
              <a:t>Investigators maintain eye contact with the interviewee or suspect to observe both eye and body movements</a:t>
            </a:r>
          </a:p>
          <a:p>
            <a:r>
              <a:rPr lang="en-US" dirty="0"/>
              <a:t>The sense of the investigator “looking through you” comes from the habit of experienced investigators using peripheral vision with direct eye contact to catch small gestures, and facial expressions, also known as “micro-expressions”</a:t>
            </a:r>
          </a:p>
          <a:p>
            <a:r>
              <a:rPr lang="en-US" dirty="0"/>
              <a:t>A discussion of micro-expressions could take up an entire presentation by itself</a:t>
            </a:r>
          </a:p>
          <a:p>
            <a:pPr lvl="1"/>
            <a:r>
              <a:rPr lang="en-US" dirty="0"/>
              <a:t>Briefly, look for inconsistencies, a slight nod when a person denies knowledge of an event. A displeased look when they claim no knowledge of a person.</a:t>
            </a:r>
          </a:p>
          <a:p>
            <a:pPr lvl="1"/>
            <a:r>
              <a:rPr lang="en-US" dirty="0"/>
              <a:t>They eyes may play a role in this, but as part of a larger reaction</a:t>
            </a:r>
          </a:p>
        </p:txBody>
      </p:sp>
    </p:spTree>
    <p:extLst>
      <p:ext uri="{BB962C8B-B14F-4D97-AF65-F5344CB8AC3E}">
        <p14:creationId xmlns:p14="http://schemas.microsoft.com/office/powerpoint/2010/main" val="3967444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5DA30-2B8B-4065-B07E-00438E8AA3A4}"/>
              </a:ext>
            </a:extLst>
          </p:cNvPr>
          <p:cNvSpPr>
            <a:spLocks noGrp="1"/>
          </p:cNvSpPr>
          <p:nvPr>
            <p:ph type="title"/>
          </p:nvPr>
        </p:nvSpPr>
        <p:spPr/>
        <p:txBody>
          <a:bodyPr/>
          <a:lstStyle/>
          <a:p>
            <a:pPr algn="ctr"/>
            <a:r>
              <a:rPr lang="en-US" dirty="0"/>
              <a:t>The Second Point of Contact is the Voice</a:t>
            </a:r>
          </a:p>
        </p:txBody>
      </p:sp>
      <p:sp>
        <p:nvSpPr>
          <p:cNvPr id="3" name="Content Placeholder 2">
            <a:extLst>
              <a:ext uri="{FF2B5EF4-FFF2-40B4-BE49-F238E27FC236}">
                <a16:creationId xmlns:a16="http://schemas.microsoft.com/office/drawing/2014/main" id="{87B67CC9-63D4-4EAE-A370-E1A88211D14D}"/>
              </a:ext>
            </a:extLst>
          </p:cNvPr>
          <p:cNvSpPr>
            <a:spLocks noGrp="1"/>
          </p:cNvSpPr>
          <p:nvPr>
            <p:ph idx="1"/>
          </p:nvPr>
        </p:nvSpPr>
        <p:spPr/>
        <p:txBody>
          <a:bodyPr>
            <a:normAutofit/>
          </a:bodyPr>
          <a:lstStyle/>
          <a:p>
            <a:r>
              <a:rPr lang="en-US" dirty="0"/>
              <a:t>In EVERY prolonged communication you will, at some point, engage in verbal communication with the other party, or their representative</a:t>
            </a:r>
          </a:p>
          <a:p>
            <a:pPr lvl="1"/>
            <a:r>
              <a:rPr lang="en-US" dirty="0"/>
              <a:t>Generally, this will occur shortly after eye contact, in the form of a greeting</a:t>
            </a:r>
          </a:p>
          <a:p>
            <a:r>
              <a:rPr lang="en-US" dirty="0"/>
              <a:t>You method of speech may have a calming or irritating effect on listeners</a:t>
            </a:r>
          </a:p>
          <a:p>
            <a:pPr lvl="1"/>
            <a:r>
              <a:rPr lang="en-US" dirty="0"/>
              <a:t>We’ve all been there, and the clues are obvious</a:t>
            </a:r>
          </a:p>
          <a:p>
            <a:r>
              <a:rPr lang="en-US" dirty="0"/>
              <a:t>Overcome with practice</a:t>
            </a:r>
          </a:p>
          <a:p>
            <a:pPr lvl="1"/>
            <a:r>
              <a:rPr lang="en-US" dirty="0"/>
              <a:t>An unwillingness to engage in verbal interaction leads to anxiety and awkwardness; this will manifest during the conversation</a:t>
            </a:r>
          </a:p>
          <a:p>
            <a:pPr lvl="1"/>
            <a:r>
              <a:rPr lang="en-US" dirty="0"/>
              <a:t>Look for opportunities to overcome this, small at first, but increasing in scope</a:t>
            </a:r>
          </a:p>
          <a:p>
            <a:pPr lvl="1"/>
            <a:r>
              <a:rPr lang="en-US" dirty="0"/>
              <a:t>Build your confidence, and project it</a:t>
            </a:r>
          </a:p>
          <a:p>
            <a:pPr lvl="1"/>
            <a:r>
              <a:rPr lang="en-US" dirty="0"/>
              <a:t>It is important to get used to the sound of your voice; practice, even if you are alone</a:t>
            </a:r>
          </a:p>
        </p:txBody>
      </p:sp>
    </p:spTree>
    <p:extLst>
      <p:ext uri="{BB962C8B-B14F-4D97-AF65-F5344CB8AC3E}">
        <p14:creationId xmlns:p14="http://schemas.microsoft.com/office/powerpoint/2010/main" val="614276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3D619-B917-47EF-B2A5-E7EA0EC5F7DC}"/>
              </a:ext>
            </a:extLst>
          </p:cNvPr>
          <p:cNvSpPr>
            <a:spLocks noGrp="1"/>
          </p:cNvSpPr>
          <p:nvPr>
            <p:ph type="title"/>
          </p:nvPr>
        </p:nvSpPr>
        <p:spPr/>
        <p:txBody>
          <a:bodyPr/>
          <a:lstStyle/>
          <a:p>
            <a:pPr algn="ctr"/>
            <a:r>
              <a:rPr lang="en-US" dirty="0"/>
              <a:t>Use Your Voice Effectively</a:t>
            </a:r>
          </a:p>
        </p:txBody>
      </p:sp>
      <p:pic>
        <p:nvPicPr>
          <p:cNvPr id="16" name="King_Dream">
            <a:hlinkClick r:id="" action="ppaction://media"/>
            <a:extLst>
              <a:ext uri="{FF2B5EF4-FFF2-40B4-BE49-F238E27FC236}">
                <a16:creationId xmlns:a16="http://schemas.microsoft.com/office/drawing/2014/main" id="{D8CA2213-66D7-4BF0-A6C9-3ABDB02A0492}"/>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4"/>
          <a:stretch>
            <a:fillRect/>
          </a:stretch>
        </p:blipFill>
        <p:spPr>
          <a:xfrm>
            <a:off x="1293813" y="2162175"/>
            <a:ext cx="4699000" cy="3524250"/>
          </a:xfrm>
        </p:spPr>
      </p:pic>
      <p:sp>
        <p:nvSpPr>
          <p:cNvPr id="15" name="Text Placeholder 14">
            <a:extLst>
              <a:ext uri="{FF2B5EF4-FFF2-40B4-BE49-F238E27FC236}">
                <a16:creationId xmlns:a16="http://schemas.microsoft.com/office/drawing/2014/main" id="{2AB05159-24FA-4DC9-A552-96B7FE53EC61}"/>
              </a:ext>
            </a:extLst>
          </p:cNvPr>
          <p:cNvSpPr>
            <a:spLocks noGrp="1"/>
          </p:cNvSpPr>
          <p:nvPr>
            <p:ph sz="half" idx="2"/>
          </p:nvPr>
        </p:nvSpPr>
        <p:spPr/>
        <p:txBody>
          <a:bodyPr>
            <a:normAutofit fontScale="55000" lnSpcReduction="20000"/>
          </a:bodyPr>
          <a:lstStyle/>
          <a:p>
            <a:pPr marL="285750" indent="-285750">
              <a:buFont typeface="Arial" panose="020B0604020202020204" pitchFamily="34" charset="0"/>
              <a:buChar char="•"/>
            </a:pPr>
            <a:r>
              <a:rPr lang="en-US" dirty="0"/>
              <a:t>Rate, The Speed at which you speak</a:t>
            </a:r>
          </a:p>
          <a:p>
            <a:pPr marL="800100" lvl="1" indent="-342900">
              <a:buFont typeface="Palatino Linotype" panose="02040502050505030304" pitchFamily="18" charset="0"/>
              <a:buChar char="⁻"/>
            </a:pPr>
            <a:r>
              <a:rPr lang="en-US" dirty="0"/>
              <a:t>Too fast signifies nervousness, also the audience may not understand the message</a:t>
            </a:r>
          </a:p>
          <a:p>
            <a:pPr marL="800100" lvl="1" indent="-342900">
              <a:buFont typeface="Palatino Linotype" panose="02040502050505030304" pitchFamily="18" charset="0"/>
              <a:buChar char="⁻"/>
            </a:pPr>
            <a:r>
              <a:rPr lang="en-US" dirty="0"/>
              <a:t>Too slow signifies boredom and disinterest, which will bleed out to the audience</a:t>
            </a:r>
          </a:p>
          <a:p>
            <a:pPr marL="800100" lvl="1" indent="-342900">
              <a:buFont typeface="Palatino Linotype" panose="02040502050505030304" pitchFamily="18" charset="0"/>
              <a:buChar char="⁻"/>
            </a:pPr>
            <a:r>
              <a:rPr lang="en-US" dirty="0"/>
              <a:t>Aim for middle road, time body movements and gestures to assist you with the tempo (just like a music conductor, but not as flashy)</a:t>
            </a:r>
          </a:p>
          <a:p>
            <a:pPr marL="285750" indent="-285750">
              <a:buFont typeface="Arial" panose="020B0604020202020204" pitchFamily="34" charset="0"/>
              <a:buChar char="•"/>
            </a:pPr>
            <a:r>
              <a:rPr lang="en-US" dirty="0"/>
              <a:t>Pitch and Volume</a:t>
            </a:r>
          </a:p>
          <a:p>
            <a:pPr marL="800100" lvl="1" indent="-342900">
              <a:buFont typeface="Palatino Linotype" panose="02040502050505030304" pitchFamily="18" charset="0"/>
              <a:buChar char="₋"/>
            </a:pPr>
            <a:r>
              <a:rPr lang="en-US" dirty="0"/>
              <a:t>High and loud, or low and soft, avoid both</a:t>
            </a:r>
          </a:p>
          <a:p>
            <a:pPr marL="800100" lvl="1" indent="-342900">
              <a:buFont typeface="Palatino Linotype" panose="02040502050505030304" pitchFamily="18" charset="0"/>
              <a:buChar char="₋"/>
            </a:pPr>
            <a:r>
              <a:rPr lang="en-US" dirty="0"/>
              <a:t>Ensure your voice carries, but do not yell</a:t>
            </a:r>
          </a:p>
          <a:p>
            <a:pPr marL="285750" indent="-285750">
              <a:buFont typeface="Arial" panose="020B0604020202020204" pitchFamily="34" charset="0"/>
              <a:buChar char="•"/>
            </a:pPr>
            <a:r>
              <a:rPr lang="en-US" dirty="0"/>
              <a:t>Variety</a:t>
            </a:r>
          </a:p>
          <a:p>
            <a:pPr marL="800100" lvl="1" indent="-342900">
              <a:buFont typeface="Palatino Linotype" panose="02040502050505030304" pitchFamily="18" charset="0"/>
              <a:buChar char="₋"/>
            </a:pPr>
            <a:r>
              <a:rPr lang="en-US" dirty="0"/>
              <a:t>Speaking in the same tone and volume will either annoy, or bore the listener, possibly both</a:t>
            </a:r>
          </a:p>
          <a:p>
            <a:pPr marL="285750" indent="-285750">
              <a:buFont typeface="Arial" panose="020B0604020202020204" pitchFamily="34" charset="0"/>
              <a:buChar char="•"/>
            </a:pPr>
            <a:r>
              <a:rPr lang="en-US" dirty="0"/>
              <a:t>Use Intelligent Words, and Speak Clearly</a:t>
            </a:r>
          </a:p>
          <a:p>
            <a:pPr marL="800100" lvl="1" indent="-342900">
              <a:buFont typeface="Palatino Linotype" panose="02040502050505030304" pitchFamily="18" charset="0"/>
              <a:buChar char="₋"/>
            </a:pPr>
            <a:r>
              <a:rPr lang="en-US" dirty="0"/>
              <a:t>Avoid the use of slang, buzzwords, and offensive speech</a:t>
            </a:r>
          </a:p>
          <a:p>
            <a:pPr marL="800100" lvl="1" indent="-342900">
              <a:buFont typeface="Palatino Linotype" panose="02040502050505030304" pitchFamily="18" charset="0"/>
              <a:buChar char="₋"/>
            </a:pPr>
            <a:r>
              <a:rPr lang="en-US" dirty="0"/>
              <a:t>Understand the meaning and pronunciation of the words you choose</a:t>
            </a:r>
          </a:p>
          <a:p>
            <a:pPr marL="800100" lvl="1" indent="-342900">
              <a:buFont typeface="Palatino Linotype" panose="02040502050505030304" pitchFamily="18" charset="0"/>
              <a:buChar char="₋"/>
            </a:pPr>
            <a:r>
              <a:rPr lang="en-US" dirty="0"/>
              <a:t>Open your mouth and fully articulate the words, especially vowels</a:t>
            </a:r>
          </a:p>
          <a:p>
            <a:pPr marL="800100" lvl="1" indent="-342900">
              <a:buFont typeface="Palatino Linotype" panose="02040502050505030304" pitchFamily="18" charset="0"/>
              <a:buChar char="₋"/>
            </a:pPr>
            <a:r>
              <a:rPr lang="en-US" dirty="0"/>
              <a:t>Avoid verbal pauses, such as “um” and “you know” (I probably will be guilty of this</a:t>
            </a:r>
          </a:p>
          <a:p>
            <a:pPr marL="521018" indent="-342900"/>
            <a:endParaRPr lang="en-US" dirty="0"/>
          </a:p>
        </p:txBody>
      </p:sp>
    </p:spTree>
    <p:extLst>
      <p:ext uri="{BB962C8B-B14F-4D97-AF65-F5344CB8AC3E}">
        <p14:creationId xmlns:p14="http://schemas.microsoft.com/office/powerpoint/2010/main" val="2976526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7508"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1E4F6F0-0E88-42D3-87D7-FCA85A306C15}"/>
              </a:ext>
            </a:extLst>
          </p:cNvPr>
          <p:cNvSpPr>
            <a:spLocks noGrp="1"/>
          </p:cNvSpPr>
          <p:nvPr>
            <p:ph type="title"/>
          </p:nvPr>
        </p:nvSpPr>
        <p:spPr/>
        <p:txBody>
          <a:bodyPr/>
          <a:lstStyle/>
          <a:p>
            <a:pPr algn="ctr"/>
            <a:r>
              <a:rPr lang="en-US" dirty="0"/>
              <a:t>The Most Important Tip While Speaking</a:t>
            </a:r>
          </a:p>
        </p:txBody>
      </p:sp>
      <p:sp>
        <p:nvSpPr>
          <p:cNvPr id="6" name="Content Placeholder 5">
            <a:extLst>
              <a:ext uri="{FF2B5EF4-FFF2-40B4-BE49-F238E27FC236}">
                <a16:creationId xmlns:a16="http://schemas.microsoft.com/office/drawing/2014/main" id="{AF50A778-A57D-4052-969C-8B8785E08BD8}"/>
              </a:ext>
            </a:extLst>
          </p:cNvPr>
          <p:cNvSpPr>
            <a:spLocks noGrp="1"/>
          </p:cNvSpPr>
          <p:nvPr>
            <p:ph idx="1"/>
          </p:nvPr>
        </p:nvSpPr>
        <p:spPr/>
        <p:txBody>
          <a:bodyPr/>
          <a:lstStyle/>
          <a:p>
            <a:r>
              <a:rPr lang="en-US" dirty="0"/>
              <a:t>BREATHE!</a:t>
            </a:r>
          </a:p>
          <a:p>
            <a:pPr lvl="1"/>
            <a:r>
              <a:rPr lang="en-US" dirty="0"/>
              <a:t>Humans, when stressed tend to breathe very quickly, and when concentrating tend to hold their breath.</a:t>
            </a:r>
          </a:p>
          <a:p>
            <a:pPr lvl="1"/>
            <a:r>
              <a:rPr lang="en-US" dirty="0"/>
              <a:t>Do neither, concentrate on breathing in between phrases</a:t>
            </a:r>
          </a:p>
          <a:p>
            <a:pPr lvl="1"/>
            <a:r>
              <a:rPr lang="en-US" dirty="0"/>
              <a:t>Get a full breath, not a gulp of air, don’t turn it into a stage act</a:t>
            </a:r>
          </a:p>
          <a:p>
            <a:pPr lvl="1"/>
            <a:r>
              <a:rPr lang="en-US" dirty="0"/>
              <a:t>Breathing techniques are used to reduce anxiety, stress, and “fight or flight” reactions</a:t>
            </a:r>
          </a:p>
          <a:p>
            <a:pPr lvl="1"/>
            <a:r>
              <a:rPr lang="en-US" dirty="0"/>
              <a:t>This will lower your overall heartrate and blood pressure</a:t>
            </a:r>
          </a:p>
          <a:p>
            <a:pPr lvl="1"/>
            <a:r>
              <a:rPr lang="en-US" dirty="0"/>
              <a:t>Practice a technique you know, or find one you like</a:t>
            </a:r>
          </a:p>
          <a:p>
            <a:pPr lvl="2"/>
            <a:r>
              <a:rPr lang="en-US" dirty="0"/>
              <a:t>Standard is in through the nose, out through the mouth</a:t>
            </a:r>
          </a:p>
          <a:p>
            <a:r>
              <a:rPr lang="en-US" dirty="0"/>
              <a:t>If you are not breathing, your brain and muscles are starving for oxygen; you will sound stupid, and feel tired</a:t>
            </a:r>
          </a:p>
        </p:txBody>
      </p:sp>
    </p:spTree>
    <p:extLst>
      <p:ext uri="{BB962C8B-B14F-4D97-AF65-F5344CB8AC3E}">
        <p14:creationId xmlns:p14="http://schemas.microsoft.com/office/powerpoint/2010/main" val="2066964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AD9F1-AE76-45B3-BB68-607CCD142A5D}"/>
              </a:ext>
            </a:extLst>
          </p:cNvPr>
          <p:cNvSpPr>
            <a:spLocks noGrp="1"/>
          </p:cNvSpPr>
          <p:nvPr>
            <p:ph type="title"/>
          </p:nvPr>
        </p:nvSpPr>
        <p:spPr/>
        <p:txBody>
          <a:bodyPr/>
          <a:lstStyle/>
          <a:p>
            <a:pPr algn="ctr"/>
            <a:r>
              <a:rPr lang="en-US" dirty="0"/>
              <a:t>What is “Active” Social Engineering?</a:t>
            </a:r>
          </a:p>
        </p:txBody>
      </p:sp>
      <p:sp>
        <p:nvSpPr>
          <p:cNvPr id="3" name="Content Placeholder 2">
            <a:extLst>
              <a:ext uri="{FF2B5EF4-FFF2-40B4-BE49-F238E27FC236}">
                <a16:creationId xmlns:a16="http://schemas.microsoft.com/office/drawing/2014/main" id="{7D4F0662-24A2-4B65-963D-40F1B005880A}"/>
              </a:ext>
            </a:extLst>
          </p:cNvPr>
          <p:cNvSpPr>
            <a:spLocks noGrp="1"/>
          </p:cNvSpPr>
          <p:nvPr>
            <p:ph idx="1"/>
          </p:nvPr>
        </p:nvSpPr>
        <p:spPr/>
        <p:txBody>
          <a:bodyPr/>
          <a:lstStyle/>
          <a:p>
            <a:r>
              <a:rPr lang="en-US" dirty="0"/>
              <a:t>Active Social Engineering is a dynamic process in which you are engaged with one or more other parties requiring you to constantly adapt, using various techniques, and, varying levels of these techniques in an attempt to leverage the outcome of the encounter to one that is desirable or beneficial to you.</a:t>
            </a:r>
          </a:p>
          <a:p>
            <a:r>
              <a:rPr lang="en-US" dirty="0"/>
              <a:t>How is this different from “standard” social engineering?</a:t>
            </a:r>
          </a:p>
          <a:p>
            <a:pPr lvl="1"/>
            <a:r>
              <a:rPr lang="en-US" dirty="0"/>
              <a:t>It doesn’t stop; this is a process involving multiple encounters and often multiple parties.</a:t>
            </a:r>
          </a:p>
          <a:p>
            <a:pPr lvl="1"/>
            <a:r>
              <a:rPr lang="en-US" dirty="0"/>
              <a:t>Starts with an in-person conversation, one to one or one to many.</a:t>
            </a:r>
          </a:p>
          <a:p>
            <a:pPr lvl="1"/>
            <a:r>
              <a:rPr lang="en-US" dirty="0"/>
              <a:t>The initial outcome influences subsequent outcomes.</a:t>
            </a:r>
          </a:p>
        </p:txBody>
      </p:sp>
    </p:spTree>
    <p:extLst>
      <p:ext uri="{BB962C8B-B14F-4D97-AF65-F5344CB8AC3E}">
        <p14:creationId xmlns:p14="http://schemas.microsoft.com/office/powerpoint/2010/main" val="168340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79ABC-799B-4E88-99F3-EF6B2A2B76A0}"/>
              </a:ext>
            </a:extLst>
          </p:cNvPr>
          <p:cNvSpPr>
            <a:spLocks noGrp="1"/>
          </p:cNvSpPr>
          <p:nvPr>
            <p:ph type="title"/>
          </p:nvPr>
        </p:nvSpPr>
        <p:spPr/>
        <p:txBody>
          <a:bodyPr/>
          <a:lstStyle/>
          <a:p>
            <a:pPr algn="ctr"/>
            <a:r>
              <a:rPr lang="en-US" dirty="0"/>
              <a:t>Please, Don’t Be This Guy</a:t>
            </a:r>
          </a:p>
        </p:txBody>
      </p:sp>
      <p:sp>
        <p:nvSpPr>
          <p:cNvPr id="4" name="Content Placeholder 3">
            <a:extLst>
              <a:ext uri="{FF2B5EF4-FFF2-40B4-BE49-F238E27FC236}">
                <a16:creationId xmlns:a16="http://schemas.microsoft.com/office/drawing/2014/main" id="{03BFDF76-CF78-43AA-B172-6F20FD0C33A2}"/>
              </a:ext>
            </a:extLst>
          </p:cNvPr>
          <p:cNvSpPr>
            <a:spLocks noGrp="1"/>
          </p:cNvSpPr>
          <p:nvPr>
            <p:ph sz="half" idx="2"/>
          </p:nvPr>
        </p:nvSpPr>
        <p:spPr/>
        <p:txBody>
          <a:bodyPr>
            <a:normAutofit/>
          </a:bodyPr>
          <a:lstStyle/>
          <a:p>
            <a:r>
              <a:rPr lang="en-US" sz="1500" dirty="0"/>
              <a:t>Visual, our first point of contact</a:t>
            </a:r>
          </a:p>
          <a:p>
            <a:pPr lvl="1">
              <a:buFont typeface="Palatino Linotype" panose="02040502050505030304" pitchFamily="18" charset="0"/>
              <a:buChar char="₋"/>
            </a:pPr>
            <a:r>
              <a:rPr lang="en-US" sz="1100" dirty="0"/>
              <a:t>Looks like he rolled out of bed (or off a park bench) with a camera pointed at his face</a:t>
            </a:r>
          </a:p>
          <a:p>
            <a:r>
              <a:rPr lang="en-US" sz="1300" dirty="0"/>
              <a:t> Baseline rate of speech is rapid, with a high tone</a:t>
            </a:r>
          </a:p>
          <a:p>
            <a:pPr lvl="1">
              <a:buFont typeface="Palatino Linotype" panose="02040502050505030304" pitchFamily="18" charset="0"/>
              <a:buChar char="₋"/>
            </a:pPr>
            <a:r>
              <a:rPr lang="en-US" sz="1100" dirty="0"/>
              <a:t>Some words are slurred, and impossible to understand</a:t>
            </a:r>
          </a:p>
          <a:p>
            <a:pPr lvl="1">
              <a:buFont typeface="Palatino Linotype" panose="02040502050505030304" pitchFamily="18" charset="0"/>
              <a:buChar char="₋"/>
            </a:pPr>
            <a:r>
              <a:rPr lang="en-US" sz="1100" dirty="0"/>
              <a:t>Some variety, because this is not a speech, but not enough to form a convincing message</a:t>
            </a:r>
          </a:p>
          <a:p>
            <a:pPr lvl="1">
              <a:buFont typeface="Palatino Linotype" panose="02040502050505030304" pitchFamily="18" charset="0"/>
              <a:buChar char="₋"/>
            </a:pPr>
            <a:r>
              <a:rPr lang="en-US" sz="1100" dirty="0"/>
              <a:t>He sounds as though he is pleading his case rather than stating it</a:t>
            </a:r>
          </a:p>
          <a:p>
            <a:pPr lvl="1">
              <a:buFont typeface="Palatino Linotype" panose="02040502050505030304" pitchFamily="18" charset="0"/>
              <a:buChar char="₋"/>
            </a:pPr>
            <a:r>
              <a:rPr lang="en-US" sz="1100" dirty="0"/>
              <a:t>Stumbling through words, plenty of verbal pauses</a:t>
            </a:r>
          </a:p>
          <a:p>
            <a:pPr lvl="1">
              <a:buFont typeface="Palatino Linotype" panose="02040502050505030304" pitchFamily="18" charset="0"/>
              <a:buChar char="₋"/>
            </a:pPr>
            <a:r>
              <a:rPr lang="en-US" sz="1100" dirty="0"/>
              <a:t>Pattern of speech not in sync with his body movements (more on that upcoming)</a:t>
            </a:r>
          </a:p>
          <a:p>
            <a:r>
              <a:rPr lang="en-US" sz="1300" dirty="0"/>
              <a:t>Does this interview convince you?</a:t>
            </a:r>
          </a:p>
          <a:p>
            <a:r>
              <a:rPr lang="en-US" sz="1300" dirty="0"/>
              <a:t>Are your impressions generally positive, or generally negative?</a:t>
            </a:r>
          </a:p>
          <a:p>
            <a:r>
              <a:rPr lang="en-US" sz="1300" dirty="0"/>
              <a:t>If you don’t sound confident, no one will have confidence in you</a:t>
            </a:r>
          </a:p>
        </p:txBody>
      </p:sp>
      <p:pic>
        <p:nvPicPr>
          <p:cNvPr id="6" name="Content Placeholder 5">
            <a:extLst>
              <a:ext uri="{FF2B5EF4-FFF2-40B4-BE49-F238E27FC236}">
                <a16:creationId xmlns:a16="http://schemas.microsoft.com/office/drawing/2014/main" id="{C1DB2120-A408-41A8-9AD3-B7DC382C0184}"/>
              </a:ext>
            </a:extLst>
          </p:cNvPr>
          <p:cNvPicPr>
            <a:picLocks noGrp="1" noChangeAspect="1"/>
          </p:cNvPicPr>
          <p:nvPr>
            <p:ph sz="half" idx="1"/>
          </p:nvPr>
        </p:nvPicPr>
        <p:blipFill>
          <a:blip r:embed="rId2"/>
          <a:stretch>
            <a:fillRect/>
          </a:stretch>
        </p:blipFill>
        <p:spPr>
          <a:xfrm>
            <a:off x="1293895" y="2601353"/>
            <a:ext cx="4700423" cy="2645893"/>
          </a:xfrm>
          <a:prstGeom prst="rect">
            <a:avLst/>
          </a:prstGeom>
        </p:spPr>
      </p:pic>
    </p:spTree>
    <p:extLst>
      <p:ext uri="{BB962C8B-B14F-4D97-AF65-F5344CB8AC3E}">
        <p14:creationId xmlns:p14="http://schemas.microsoft.com/office/powerpoint/2010/main" val="1883769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81149-EAC3-4C59-8A36-24EE73A6CEDD}"/>
              </a:ext>
            </a:extLst>
          </p:cNvPr>
          <p:cNvSpPr>
            <a:spLocks noGrp="1"/>
          </p:cNvSpPr>
          <p:nvPr>
            <p:ph type="title"/>
          </p:nvPr>
        </p:nvSpPr>
        <p:spPr/>
        <p:txBody>
          <a:bodyPr/>
          <a:lstStyle/>
          <a:p>
            <a:pPr algn="ctr"/>
            <a:r>
              <a:rPr lang="en-US" dirty="0"/>
              <a:t>Body Language – The Third Point of Contact</a:t>
            </a:r>
          </a:p>
        </p:txBody>
      </p:sp>
      <p:sp>
        <p:nvSpPr>
          <p:cNvPr id="3" name="Content Placeholder 2">
            <a:extLst>
              <a:ext uri="{FF2B5EF4-FFF2-40B4-BE49-F238E27FC236}">
                <a16:creationId xmlns:a16="http://schemas.microsoft.com/office/drawing/2014/main" id="{6E814C9C-D77B-4FA8-A2AA-4C3B5279383B}"/>
              </a:ext>
            </a:extLst>
          </p:cNvPr>
          <p:cNvSpPr>
            <a:spLocks noGrp="1"/>
          </p:cNvSpPr>
          <p:nvPr>
            <p:ph idx="1"/>
          </p:nvPr>
        </p:nvSpPr>
        <p:spPr/>
        <p:txBody>
          <a:bodyPr/>
          <a:lstStyle/>
          <a:p>
            <a:r>
              <a:rPr lang="en-US" dirty="0"/>
              <a:t>Body language is the third, and arguably the most important point of contact in any prolonged interaction</a:t>
            </a:r>
          </a:p>
          <a:p>
            <a:r>
              <a:rPr lang="en-US" dirty="0"/>
              <a:t>Initial body language is often misleading</a:t>
            </a:r>
          </a:p>
          <a:p>
            <a:r>
              <a:rPr lang="en-US" dirty="0"/>
              <a:t>Observations of body language, when combined with observations of eye movement and voice, may give clues about a person’s state of mind, intent, or relative level of truthfulness</a:t>
            </a:r>
          </a:p>
          <a:p>
            <a:r>
              <a:rPr lang="en-US" dirty="0"/>
              <a:t>Establish the other party’s baseline, and use that to progress the conversation in your favor</a:t>
            </a:r>
          </a:p>
        </p:txBody>
      </p:sp>
    </p:spTree>
    <p:extLst>
      <p:ext uri="{BB962C8B-B14F-4D97-AF65-F5344CB8AC3E}">
        <p14:creationId xmlns:p14="http://schemas.microsoft.com/office/powerpoint/2010/main" val="3480804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8F785-6252-4172-AAFE-5306857AE528}"/>
              </a:ext>
            </a:extLst>
          </p:cNvPr>
          <p:cNvSpPr>
            <a:spLocks noGrp="1"/>
          </p:cNvSpPr>
          <p:nvPr>
            <p:ph type="title"/>
          </p:nvPr>
        </p:nvSpPr>
        <p:spPr/>
        <p:txBody>
          <a:bodyPr/>
          <a:lstStyle/>
          <a:p>
            <a:pPr algn="ctr"/>
            <a:r>
              <a:rPr lang="en-US" dirty="0"/>
              <a:t>The Baseline</a:t>
            </a:r>
          </a:p>
        </p:txBody>
      </p:sp>
      <p:sp>
        <p:nvSpPr>
          <p:cNvPr id="3" name="Content Placeholder 2">
            <a:extLst>
              <a:ext uri="{FF2B5EF4-FFF2-40B4-BE49-F238E27FC236}">
                <a16:creationId xmlns:a16="http://schemas.microsoft.com/office/drawing/2014/main" id="{3D7DD80D-9FBE-4078-996F-19FE05D48B54}"/>
              </a:ext>
            </a:extLst>
          </p:cNvPr>
          <p:cNvSpPr>
            <a:spLocks noGrp="1"/>
          </p:cNvSpPr>
          <p:nvPr>
            <p:ph idx="1"/>
          </p:nvPr>
        </p:nvSpPr>
        <p:spPr>
          <a:xfrm>
            <a:off x="1293813" y="1676399"/>
            <a:ext cx="9601200" cy="4525617"/>
          </a:xfrm>
        </p:spPr>
        <p:txBody>
          <a:bodyPr/>
          <a:lstStyle/>
          <a:p>
            <a:r>
              <a:rPr lang="en-US" dirty="0"/>
              <a:t>The baseline consists of several elements</a:t>
            </a:r>
          </a:p>
          <a:p>
            <a:pPr lvl="1"/>
            <a:r>
              <a:rPr lang="en-US" dirty="0"/>
              <a:t>The other party’s natural pose or posture when they are at ease –AND</a:t>
            </a:r>
          </a:p>
          <a:p>
            <a:pPr lvl="1"/>
            <a:r>
              <a:rPr lang="en-US" dirty="0"/>
              <a:t>The other party’s pose in the environment they are currently in</a:t>
            </a:r>
          </a:p>
          <a:p>
            <a:pPr lvl="1"/>
            <a:r>
              <a:rPr lang="en-US" dirty="0"/>
              <a:t>The other party’s normal voice and mode of communicating with it</a:t>
            </a:r>
          </a:p>
          <a:p>
            <a:pPr lvl="1"/>
            <a:r>
              <a:rPr lang="en-US" dirty="0"/>
              <a:t>How the other party’s mannerisms change in response to the environment, questions, and statements</a:t>
            </a:r>
          </a:p>
          <a:p>
            <a:pPr lvl="2"/>
            <a:r>
              <a:rPr lang="en-US" dirty="0"/>
              <a:t>Specifically, what prompted the change, and how it was different from other events</a:t>
            </a:r>
          </a:p>
          <a:p>
            <a:r>
              <a:rPr lang="en-US" dirty="0"/>
              <a:t>Special Case: If you are in the other party’s area of control, such as their office or home, then the baseline consists of the environment too!</a:t>
            </a:r>
          </a:p>
          <a:p>
            <a:pPr lvl="1"/>
            <a:endParaRPr lang="en-US" dirty="0"/>
          </a:p>
        </p:txBody>
      </p:sp>
    </p:spTree>
    <p:extLst>
      <p:ext uri="{BB962C8B-B14F-4D97-AF65-F5344CB8AC3E}">
        <p14:creationId xmlns:p14="http://schemas.microsoft.com/office/powerpoint/2010/main" val="2393151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D6CE1-CED2-4DFF-AA4E-7DC1BB59E11E}"/>
              </a:ext>
            </a:extLst>
          </p:cNvPr>
          <p:cNvSpPr>
            <a:spLocks noGrp="1"/>
          </p:cNvSpPr>
          <p:nvPr>
            <p:ph type="title"/>
          </p:nvPr>
        </p:nvSpPr>
        <p:spPr/>
        <p:txBody>
          <a:bodyPr/>
          <a:lstStyle/>
          <a:p>
            <a:pPr algn="ctr"/>
            <a:r>
              <a:rPr lang="en-US" dirty="0"/>
              <a:t>Establishing the Baseline 	</a:t>
            </a:r>
          </a:p>
        </p:txBody>
      </p:sp>
      <p:sp>
        <p:nvSpPr>
          <p:cNvPr id="3" name="Content Placeholder 2">
            <a:extLst>
              <a:ext uri="{FF2B5EF4-FFF2-40B4-BE49-F238E27FC236}">
                <a16:creationId xmlns:a16="http://schemas.microsoft.com/office/drawing/2014/main" id="{322C44CE-F654-4390-BD1B-2EF1C3840AC2}"/>
              </a:ext>
            </a:extLst>
          </p:cNvPr>
          <p:cNvSpPr>
            <a:spLocks noGrp="1"/>
          </p:cNvSpPr>
          <p:nvPr>
            <p:ph idx="1"/>
          </p:nvPr>
        </p:nvSpPr>
        <p:spPr/>
        <p:txBody>
          <a:bodyPr>
            <a:normAutofit lnSpcReduction="10000"/>
          </a:bodyPr>
          <a:lstStyle/>
          <a:p>
            <a:r>
              <a:rPr lang="en-US" dirty="0"/>
              <a:t>Establishing the baseline, also known as the default, is a process of thought provoking communication and observations</a:t>
            </a:r>
          </a:p>
          <a:p>
            <a:r>
              <a:rPr lang="en-US" dirty="0"/>
              <a:t>Remember that initial perceptions and reactions may vary greatly from the baseline</a:t>
            </a:r>
          </a:p>
          <a:p>
            <a:r>
              <a:rPr lang="en-US" dirty="0"/>
              <a:t>Using open ended questions, which require more than a simple yes or no, is one method to establish a baseline as the person has to think about their answer</a:t>
            </a:r>
          </a:p>
          <a:p>
            <a:r>
              <a:rPr lang="en-US" dirty="0"/>
              <a:t>In most cases the baseline will emerge (whether it is relaxed or not) within a brief period after the conversation has begun</a:t>
            </a:r>
          </a:p>
          <a:p>
            <a:pPr lvl="1"/>
            <a:r>
              <a:rPr lang="en-US" dirty="0"/>
              <a:t>Think of it as a sort of “settling in”</a:t>
            </a:r>
          </a:p>
          <a:p>
            <a:r>
              <a:rPr lang="en-US" dirty="0"/>
              <a:t>Shifts from the baseline will indicate an emotional reaction and are often an unconscious response, these manifest as micro-expressions</a:t>
            </a:r>
          </a:p>
        </p:txBody>
      </p:sp>
    </p:spTree>
    <p:extLst>
      <p:ext uri="{BB962C8B-B14F-4D97-AF65-F5344CB8AC3E}">
        <p14:creationId xmlns:p14="http://schemas.microsoft.com/office/powerpoint/2010/main" val="1372106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82834B0-61E1-4D20-91D5-3FD77BB06E92}"/>
              </a:ext>
            </a:extLst>
          </p:cNvPr>
          <p:cNvSpPr>
            <a:spLocks noGrp="1"/>
          </p:cNvSpPr>
          <p:nvPr>
            <p:ph type="title"/>
          </p:nvPr>
        </p:nvSpPr>
        <p:spPr/>
        <p:txBody>
          <a:bodyPr/>
          <a:lstStyle/>
          <a:p>
            <a:pPr algn="ctr"/>
            <a:r>
              <a:rPr lang="en-US" dirty="0"/>
              <a:t>Recognizing Changes in the Baseline</a:t>
            </a:r>
          </a:p>
        </p:txBody>
      </p:sp>
      <p:sp>
        <p:nvSpPr>
          <p:cNvPr id="11" name="Text Placeholder 10">
            <a:extLst>
              <a:ext uri="{FF2B5EF4-FFF2-40B4-BE49-F238E27FC236}">
                <a16:creationId xmlns:a16="http://schemas.microsoft.com/office/drawing/2014/main" id="{98BE8735-540C-4AFD-A39D-301DE29B1F67}"/>
              </a:ext>
            </a:extLst>
          </p:cNvPr>
          <p:cNvSpPr>
            <a:spLocks noGrp="1"/>
          </p:cNvSpPr>
          <p:nvPr>
            <p:ph type="body" sz="half" idx="4294967295"/>
          </p:nvPr>
        </p:nvSpPr>
        <p:spPr>
          <a:xfrm>
            <a:off x="989011" y="1676400"/>
            <a:ext cx="10210801" cy="4114800"/>
          </a:xfrm>
        </p:spPr>
        <p:txBody>
          <a:bodyPr>
            <a:normAutofit lnSpcReduction="10000"/>
          </a:bodyPr>
          <a:lstStyle/>
          <a:p>
            <a:pPr marL="0" indent="0" algn="ctr">
              <a:buNone/>
            </a:pPr>
            <a:r>
              <a:rPr lang="en-US" dirty="0"/>
              <a:t>Richard Nixon’s Resignation Speech</a:t>
            </a:r>
          </a:p>
          <a:p>
            <a:pPr marL="285750" indent="-285750">
              <a:buFont typeface="Arial" panose="020B0604020202020204" pitchFamily="34" charset="0"/>
              <a:buChar char="•"/>
            </a:pPr>
            <a:r>
              <a:rPr lang="en-US" dirty="0"/>
              <a:t>Shift in posture from the opening statement to the second paragraph</a:t>
            </a:r>
          </a:p>
          <a:p>
            <a:pPr marL="285750" indent="-285750">
              <a:buFont typeface="Arial" panose="020B0604020202020204" pitchFamily="34" charset="0"/>
              <a:buChar char="•"/>
            </a:pPr>
            <a:r>
              <a:rPr lang="en-US" dirty="0"/>
              <a:t>Tightening of muscles in cheeks and lips at regular times</a:t>
            </a:r>
          </a:p>
          <a:p>
            <a:pPr marL="285750" indent="-285750">
              <a:buFont typeface="Arial" panose="020B0604020202020204" pitchFamily="34" charset="0"/>
              <a:buChar char="•"/>
            </a:pPr>
            <a:r>
              <a:rPr lang="en-US" dirty="0"/>
              <a:t>Point 1:16, he sneers at the camera</a:t>
            </a:r>
          </a:p>
          <a:p>
            <a:pPr marL="285750" indent="-285750">
              <a:buFont typeface="Arial" panose="020B0604020202020204" pitchFamily="34" charset="0"/>
              <a:buChar char="•"/>
            </a:pPr>
            <a:r>
              <a:rPr lang="en-US" dirty="0"/>
              <a:t>Point 13:40, he smiles, he finds the statement humorous</a:t>
            </a:r>
          </a:p>
          <a:p>
            <a:pPr marL="285750" indent="-285750">
              <a:buFont typeface="Arial" panose="020B0604020202020204" pitchFamily="34" charset="0"/>
              <a:buChar char="•"/>
            </a:pPr>
            <a:r>
              <a:rPr lang="en-US" dirty="0"/>
              <a:t>Point 14:10 what he is saying hits home, watch his reaction in the following moments</a:t>
            </a:r>
          </a:p>
          <a:p>
            <a:pPr marL="285750" indent="-285750">
              <a:buFont typeface="Arial" panose="020B0604020202020204" pitchFamily="34" charset="0"/>
              <a:buChar char="•"/>
            </a:pPr>
            <a:r>
              <a:rPr lang="en-US" dirty="0"/>
              <a:t>Take the time to watch this video on your own, you will find many more examples</a:t>
            </a:r>
          </a:p>
        </p:txBody>
      </p:sp>
    </p:spTree>
    <p:extLst>
      <p:ext uri="{BB962C8B-B14F-4D97-AF65-F5344CB8AC3E}">
        <p14:creationId xmlns:p14="http://schemas.microsoft.com/office/powerpoint/2010/main" val="839077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EAB37-7865-4E3A-891B-F259CE78ACC6}"/>
              </a:ext>
            </a:extLst>
          </p:cNvPr>
          <p:cNvSpPr>
            <a:spLocks noGrp="1"/>
          </p:cNvSpPr>
          <p:nvPr>
            <p:ph type="title"/>
          </p:nvPr>
        </p:nvSpPr>
        <p:spPr/>
        <p:txBody>
          <a:bodyPr/>
          <a:lstStyle/>
          <a:p>
            <a:pPr algn="ctr"/>
            <a:r>
              <a:rPr lang="en-US" dirty="0"/>
              <a:t>Understanding the Changes in Baseline</a:t>
            </a:r>
          </a:p>
        </p:txBody>
      </p:sp>
      <p:sp>
        <p:nvSpPr>
          <p:cNvPr id="3" name="Content Placeholder 2">
            <a:extLst>
              <a:ext uri="{FF2B5EF4-FFF2-40B4-BE49-F238E27FC236}">
                <a16:creationId xmlns:a16="http://schemas.microsoft.com/office/drawing/2014/main" id="{AB6A9B70-099B-4A61-9C90-DD4AAA3713C7}"/>
              </a:ext>
            </a:extLst>
          </p:cNvPr>
          <p:cNvSpPr>
            <a:spLocks noGrp="1"/>
          </p:cNvSpPr>
          <p:nvPr>
            <p:ph idx="1"/>
          </p:nvPr>
        </p:nvSpPr>
        <p:spPr/>
        <p:txBody>
          <a:bodyPr>
            <a:normAutofit fontScale="92500" lnSpcReduction="10000"/>
          </a:bodyPr>
          <a:lstStyle/>
          <a:p>
            <a:r>
              <a:rPr lang="en-US" dirty="0"/>
              <a:t>This is where Logic and Critical Thought comes in</a:t>
            </a:r>
          </a:p>
          <a:p>
            <a:r>
              <a:rPr lang="en-US" dirty="0"/>
              <a:t>What event or statement caused the reaction?</a:t>
            </a:r>
          </a:p>
          <a:p>
            <a:r>
              <a:rPr lang="en-US" dirty="0"/>
              <a:t>Is there something about the reaction that is inconsistent from the message?</a:t>
            </a:r>
          </a:p>
          <a:p>
            <a:pPr lvl="1"/>
            <a:r>
              <a:rPr lang="en-US" dirty="0"/>
              <a:t>For example, nodding the head when the other person claims no knowledge of an event or person</a:t>
            </a:r>
          </a:p>
          <a:p>
            <a:r>
              <a:rPr lang="en-US" dirty="0"/>
              <a:t>How pronounced was the reaction?</a:t>
            </a:r>
          </a:p>
          <a:p>
            <a:r>
              <a:rPr lang="en-US" dirty="0"/>
              <a:t>Did the reaction shift back to baseline, if so, how long did it take?</a:t>
            </a:r>
          </a:p>
          <a:p>
            <a:r>
              <a:rPr lang="en-US" dirty="0"/>
              <a:t>Is the reaction reasonable, given the circumstances?</a:t>
            </a:r>
          </a:p>
          <a:p>
            <a:r>
              <a:rPr lang="en-US" dirty="0"/>
              <a:t>You have to ask yourself questions, and sometimes make assumptions</a:t>
            </a:r>
          </a:p>
          <a:p>
            <a:r>
              <a:rPr lang="en-US" dirty="0"/>
              <a:t>Warning: some people are not subject to Logic and Critical Thought</a:t>
            </a:r>
          </a:p>
        </p:txBody>
      </p:sp>
    </p:spTree>
    <p:extLst>
      <p:ext uri="{BB962C8B-B14F-4D97-AF65-F5344CB8AC3E}">
        <p14:creationId xmlns:p14="http://schemas.microsoft.com/office/powerpoint/2010/main" val="1876857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5FB-CC09-4F4B-8AC9-0C8A461ABBE3}"/>
              </a:ext>
            </a:extLst>
          </p:cNvPr>
          <p:cNvSpPr>
            <a:spLocks noGrp="1"/>
          </p:cNvSpPr>
          <p:nvPr>
            <p:ph type="title"/>
          </p:nvPr>
        </p:nvSpPr>
        <p:spPr/>
        <p:txBody>
          <a:bodyPr/>
          <a:lstStyle/>
          <a:p>
            <a:pPr algn="ctr"/>
            <a:r>
              <a:rPr lang="en-US" dirty="0"/>
              <a:t>Using Your Body Language</a:t>
            </a:r>
          </a:p>
        </p:txBody>
      </p:sp>
      <p:sp>
        <p:nvSpPr>
          <p:cNvPr id="3" name="Content Placeholder 2">
            <a:extLst>
              <a:ext uri="{FF2B5EF4-FFF2-40B4-BE49-F238E27FC236}">
                <a16:creationId xmlns:a16="http://schemas.microsoft.com/office/drawing/2014/main" id="{C44FF133-9236-4A26-9E5A-7A205311F446}"/>
              </a:ext>
            </a:extLst>
          </p:cNvPr>
          <p:cNvSpPr>
            <a:spLocks noGrp="1"/>
          </p:cNvSpPr>
          <p:nvPr>
            <p:ph idx="1"/>
          </p:nvPr>
        </p:nvSpPr>
        <p:spPr/>
        <p:txBody>
          <a:bodyPr>
            <a:normAutofit fontScale="92500" lnSpcReduction="20000"/>
          </a:bodyPr>
          <a:lstStyle/>
          <a:p>
            <a:r>
              <a:rPr lang="en-US" dirty="0"/>
              <a:t>Just as you observe the other party’s body language, you need to be cognizant of your own</a:t>
            </a:r>
          </a:p>
          <a:p>
            <a:pPr lvl="1"/>
            <a:r>
              <a:rPr lang="en-US" dirty="0"/>
              <a:t>What message are you sending with your posture, gestures, and eyes?</a:t>
            </a:r>
          </a:p>
          <a:p>
            <a:pPr lvl="1"/>
            <a:r>
              <a:rPr lang="en-US" dirty="0"/>
              <a:t>In the US, we generally prefer front facing, squared shoulders, upright posture, direct eye contact, with visible open hands</a:t>
            </a:r>
          </a:p>
          <a:p>
            <a:pPr lvl="1"/>
            <a:r>
              <a:rPr lang="en-US" dirty="0"/>
              <a:t>Don’t be a statue, move a little, it will relax both you and the listener(s)</a:t>
            </a:r>
          </a:p>
          <a:p>
            <a:pPr lvl="1"/>
            <a:r>
              <a:rPr lang="en-US" dirty="0"/>
              <a:t>The human eye is drawn to color, contrast, and movement; be purposeful but not skittish or quick in your movements</a:t>
            </a:r>
          </a:p>
          <a:p>
            <a:pPr lvl="1"/>
            <a:r>
              <a:rPr lang="en-US" dirty="0"/>
              <a:t>Crossing any part of your body (arms, legs) or facing a way is unconsciously perceived as resistance, or unwillingness to communicate</a:t>
            </a:r>
          </a:p>
          <a:p>
            <a:pPr lvl="1"/>
            <a:r>
              <a:rPr lang="en-US" dirty="0"/>
              <a:t>Closed hands (fists) or flexing of the hands is considered a pre-assault indicator (we’ll touch upon that if we have time)</a:t>
            </a:r>
          </a:p>
          <a:p>
            <a:r>
              <a:rPr lang="en-US" dirty="0"/>
              <a:t>Be aware of cross-cultural differences</a:t>
            </a:r>
          </a:p>
          <a:p>
            <a:pPr lvl="1"/>
            <a:r>
              <a:rPr lang="en-US" dirty="0"/>
              <a:t>Cultures that perceive direct eye contact as a challenge, or disrespectful</a:t>
            </a:r>
          </a:p>
          <a:p>
            <a:pPr lvl="1"/>
            <a:r>
              <a:rPr lang="en-US" dirty="0"/>
              <a:t>Cultures that maintain close physical proximity as opposed to “arms-length”</a:t>
            </a:r>
          </a:p>
          <a:p>
            <a:pPr lvl="1"/>
            <a:r>
              <a:rPr lang="en-US" dirty="0"/>
              <a:t>Affirmation movements (nodding in agreement) that differ among various cultures</a:t>
            </a:r>
          </a:p>
          <a:p>
            <a:pPr lvl="1"/>
            <a:endParaRPr lang="en-US" dirty="0"/>
          </a:p>
        </p:txBody>
      </p:sp>
    </p:spTree>
    <p:extLst>
      <p:ext uri="{BB962C8B-B14F-4D97-AF65-F5344CB8AC3E}">
        <p14:creationId xmlns:p14="http://schemas.microsoft.com/office/powerpoint/2010/main" val="3790525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B4ACC-43DD-4FD8-8749-96F36915244B}"/>
              </a:ext>
            </a:extLst>
          </p:cNvPr>
          <p:cNvSpPr>
            <a:spLocks noGrp="1"/>
          </p:cNvSpPr>
          <p:nvPr>
            <p:ph type="title"/>
          </p:nvPr>
        </p:nvSpPr>
        <p:spPr/>
        <p:txBody>
          <a:bodyPr/>
          <a:lstStyle/>
          <a:p>
            <a:pPr algn="ctr"/>
            <a:r>
              <a:rPr lang="en-US" dirty="0"/>
              <a:t>Special Focus - Mirroring</a:t>
            </a:r>
          </a:p>
        </p:txBody>
      </p:sp>
      <p:sp>
        <p:nvSpPr>
          <p:cNvPr id="3" name="Content Placeholder 2">
            <a:extLst>
              <a:ext uri="{FF2B5EF4-FFF2-40B4-BE49-F238E27FC236}">
                <a16:creationId xmlns:a16="http://schemas.microsoft.com/office/drawing/2014/main" id="{D90B550B-F67F-4712-8602-AD66254D003B}"/>
              </a:ext>
            </a:extLst>
          </p:cNvPr>
          <p:cNvSpPr>
            <a:spLocks noGrp="1"/>
          </p:cNvSpPr>
          <p:nvPr>
            <p:ph idx="1"/>
          </p:nvPr>
        </p:nvSpPr>
        <p:spPr/>
        <p:txBody>
          <a:bodyPr>
            <a:normAutofit fontScale="92500" lnSpcReduction="10000"/>
          </a:bodyPr>
          <a:lstStyle/>
          <a:p>
            <a:r>
              <a:rPr lang="en-US" dirty="0"/>
              <a:t>Mirroring is described as the subconscious mimicry of another’s pattern of speech, gestures, body language or attitude of another</a:t>
            </a:r>
          </a:p>
          <a:p>
            <a:r>
              <a:rPr lang="en-US" dirty="0"/>
              <a:t>As a form of non-verbal communication, this establishes rapport between parties, imparting a sense of agreement and belonging</a:t>
            </a:r>
          </a:p>
          <a:p>
            <a:r>
              <a:rPr lang="en-US" dirty="0"/>
              <a:t>Mirroring is an effective technique used to influence the other party</a:t>
            </a:r>
          </a:p>
          <a:p>
            <a:pPr lvl="1"/>
            <a:r>
              <a:rPr lang="en-US" dirty="0"/>
              <a:t>After establishing the baseline, choose a posture or pose similar to the other party</a:t>
            </a:r>
          </a:p>
          <a:p>
            <a:pPr lvl="1"/>
            <a:r>
              <a:rPr lang="en-US" dirty="0"/>
              <a:t>As the other party’s body language shifts, change your own slightly to match it</a:t>
            </a:r>
          </a:p>
          <a:p>
            <a:pPr lvl="1"/>
            <a:r>
              <a:rPr lang="en-US" dirty="0"/>
              <a:t>Never make the adoption of a pose, gesture, or posture immediate, ease into it</a:t>
            </a:r>
          </a:p>
          <a:p>
            <a:pPr lvl="1"/>
            <a:r>
              <a:rPr lang="en-US" dirty="0"/>
              <a:t>At a key moment (judgement is paramount here) take control by shifting your body and observing if the other party shifts to match</a:t>
            </a:r>
          </a:p>
          <a:p>
            <a:pPr lvl="1"/>
            <a:r>
              <a:rPr lang="en-US" dirty="0"/>
              <a:t>This could be minutes, or longer, into a conversation, don’t rush it</a:t>
            </a:r>
          </a:p>
          <a:p>
            <a:r>
              <a:rPr lang="en-US" dirty="0"/>
              <a:t>If the other party observes you mirroring them, they may become offended, or choose to use it to their advantage</a:t>
            </a:r>
          </a:p>
        </p:txBody>
      </p:sp>
    </p:spTree>
    <p:extLst>
      <p:ext uri="{BB962C8B-B14F-4D97-AF65-F5344CB8AC3E}">
        <p14:creationId xmlns:p14="http://schemas.microsoft.com/office/powerpoint/2010/main" val="3985982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D05CBDA-78CF-4793-ABF2-AB3A4D4FC94E}"/>
              </a:ext>
            </a:extLst>
          </p:cNvPr>
          <p:cNvSpPr>
            <a:spLocks noGrp="1"/>
          </p:cNvSpPr>
          <p:nvPr>
            <p:ph type="title"/>
          </p:nvPr>
        </p:nvSpPr>
        <p:spPr/>
        <p:txBody>
          <a:bodyPr/>
          <a:lstStyle/>
          <a:p>
            <a:pPr algn="ctr"/>
            <a:r>
              <a:rPr lang="en-US" dirty="0"/>
              <a:t>Examples of Mirroring</a:t>
            </a:r>
          </a:p>
        </p:txBody>
      </p:sp>
      <p:pic>
        <p:nvPicPr>
          <p:cNvPr id="8" name="Picture 7" descr="A group of people standing next to a person in a suit and tie&#10;&#10;Description generated with very high confidence">
            <a:extLst>
              <a:ext uri="{FF2B5EF4-FFF2-40B4-BE49-F238E27FC236}">
                <a16:creationId xmlns:a16="http://schemas.microsoft.com/office/drawing/2014/main" id="{2CCFAA7E-370F-4F5F-812D-3F3AE0C5CA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4612" y="1707543"/>
            <a:ext cx="3429000" cy="3429000"/>
          </a:xfrm>
          <a:prstGeom prst="rect">
            <a:avLst/>
          </a:prstGeom>
        </p:spPr>
      </p:pic>
      <p:pic>
        <p:nvPicPr>
          <p:cNvPr id="10" name="Picture 9" descr="A group of people posing for the camera&#10;&#10;Description generated with very high confidence">
            <a:extLst>
              <a:ext uri="{FF2B5EF4-FFF2-40B4-BE49-F238E27FC236}">
                <a16:creationId xmlns:a16="http://schemas.microsoft.com/office/drawing/2014/main" id="{BB15F98D-DEE5-4D6E-928C-235B679940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9412" y="4876800"/>
            <a:ext cx="2571750" cy="1771650"/>
          </a:xfrm>
          <a:prstGeom prst="rect">
            <a:avLst/>
          </a:prstGeom>
        </p:spPr>
      </p:pic>
      <p:pic>
        <p:nvPicPr>
          <p:cNvPr id="12" name="Picture 11" descr="A group of people standing in a grassy field&#10;&#10;Description generated with very high confidence">
            <a:extLst>
              <a:ext uri="{FF2B5EF4-FFF2-40B4-BE49-F238E27FC236}">
                <a16:creationId xmlns:a16="http://schemas.microsoft.com/office/drawing/2014/main" id="{619B829E-6C7B-46D4-8644-DC691FC4BA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412" y="1707543"/>
            <a:ext cx="4343400" cy="2590800"/>
          </a:xfrm>
          <a:prstGeom prst="rect">
            <a:avLst/>
          </a:prstGeom>
        </p:spPr>
      </p:pic>
    </p:spTree>
    <p:extLst>
      <p:ext uri="{BB962C8B-B14F-4D97-AF65-F5344CB8AC3E}">
        <p14:creationId xmlns:p14="http://schemas.microsoft.com/office/powerpoint/2010/main" val="1685310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E96A6-7C66-4D94-A08A-ABB26F30CDCB}"/>
              </a:ext>
            </a:extLst>
          </p:cNvPr>
          <p:cNvSpPr>
            <a:spLocks noGrp="1"/>
          </p:cNvSpPr>
          <p:nvPr>
            <p:ph type="title"/>
          </p:nvPr>
        </p:nvSpPr>
        <p:spPr/>
        <p:txBody>
          <a:bodyPr/>
          <a:lstStyle/>
          <a:p>
            <a:pPr algn="ctr"/>
            <a:r>
              <a:rPr lang="en-US" dirty="0"/>
              <a:t>Physical Contact</a:t>
            </a:r>
          </a:p>
        </p:txBody>
      </p:sp>
      <p:sp>
        <p:nvSpPr>
          <p:cNvPr id="3" name="Content Placeholder 2">
            <a:extLst>
              <a:ext uri="{FF2B5EF4-FFF2-40B4-BE49-F238E27FC236}">
                <a16:creationId xmlns:a16="http://schemas.microsoft.com/office/drawing/2014/main" id="{C59F6F8D-3AFE-4870-96CA-3F370D335307}"/>
              </a:ext>
            </a:extLst>
          </p:cNvPr>
          <p:cNvSpPr>
            <a:spLocks noGrp="1"/>
          </p:cNvSpPr>
          <p:nvPr>
            <p:ph idx="1"/>
          </p:nvPr>
        </p:nvSpPr>
        <p:spPr/>
        <p:txBody>
          <a:bodyPr>
            <a:normAutofit fontScale="92500" lnSpcReduction="20000"/>
          </a:bodyPr>
          <a:lstStyle/>
          <a:p>
            <a:r>
              <a:rPr lang="en-US" dirty="0"/>
              <a:t>Touchy subject for some</a:t>
            </a:r>
          </a:p>
          <a:p>
            <a:r>
              <a:rPr lang="en-US" dirty="0"/>
              <a:t>Physical contact with another person in prolonged personal communications is inevitable</a:t>
            </a:r>
          </a:p>
          <a:p>
            <a:pPr lvl="1"/>
            <a:r>
              <a:rPr lang="en-US" dirty="0"/>
              <a:t>Handshakes when you first meet</a:t>
            </a:r>
          </a:p>
          <a:p>
            <a:r>
              <a:rPr lang="en-US" dirty="0"/>
              <a:t>Again, you have to be aware of cultural differences and personal preferences</a:t>
            </a:r>
          </a:p>
          <a:p>
            <a:pPr lvl="1"/>
            <a:r>
              <a:rPr lang="en-US" dirty="0"/>
              <a:t>It is quite possible to be in a situation where no one wants any physical contact with the other party</a:t>
            </a:r>
          </a:p>
          <a:p>
            <a:pPr lvl="1"/>
            <a:r>
              <a:rPr lang="en-US" dirty="0"/>
              <a:t>If physical contact is part of the greeting, make it consistent; don’t shake hands with the males in the room and then hug the females </a:t>
            </a:r>
          </a:p>
          <a:p>
            <a:pPr lvl="1"/>
            <a:r>
              <a:rPr lang="en-US" dirty="0"/>
              <a:t>On the flip side, it is probably not a good idea to hug anyone</a:t>
            </a:r>
          </a:p>
          <a:p>
            <a:pPr lvl="1"/>
            <a:r>
              <a:rPr lang="en-US" dirty="0"/>
              <a:t>Be conservative, in most cases a handshake is sufficient, even after long term interpersonal communications</a:t>
            </a:r>
          </a:p>
          <a:p>
            <a:r>
              <a:rPr lang="en-US" dirty="0"/>
              <a:t>I can’t coach you on handshakes and bro-hugs; you will have to work that out for yourself</a:t>
            </a:r>
          </a:p>
          <a:p>
            <a:pPr marL="274320" lvl="1" indent="0">
              <a:buNone/>
            </a:pPr>
            <a:endParaRPr lang="en-US" dirty="0"/>
          </a:p>
          <a:p>
            <a:pPr lvl="1"/>
            <a:endParaRPr lang="en-US" dirty="0"/>
          </a:p>
        </p:txBody>
      </p:sp>
    </p:spTree>
    <p:extLst>
      <p:ext uri="{BB962C8B-B14F-4D97-AF65-F5344CB8AC3E}">
        <p14:creationId xmlns:p14="http://schemas.microsoft.com/office/powerpoint/2010/main" val="2603569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C52A2-CCB6-4BF3-8F80-AD080A39018D}"/>
              </a:ext>
            </a:extLst>
          </p:cNvPr>
          <p:cNvSpPr>
            <a:spLocks noGrp="1"/>
          </p:cNvSpPr>
          <p:nvPr>
            <p:ph type="title"/>
          </p:nvPr>
        </p:nvSpPr>
        <p:spPr/>
        <p:txBody>
          <a:bodyPr/>
          <a:lstStyle/>
          <a:p>
            <a:pPr algn="ctr"/>
            <a:r>
              <a:rPr lang="en-US" dirty="0"/>
              <a:t>Background</a:t>
            </a:r>
          </a:p>
        </p:txBody>
      </p:sp>
      <p:sp>
        <p:nvSpPr>
          <p:cNvPr id="3" name="Content Placeholder 2">
            <a:extLst>
              <a:ext uri="{FF2B5EF4-FFF2-40B4-BE49-F238E27FC236}">
                <a16:creationId xmlns:a16="http://schemas.microsoft.com/office/drawing/2014/main" id="{EECDFD52-4D57-4B26-8E0E-384BD854B0EF}"/>
              </a:ext>
            </a:extLst>
          </p:cNvPr>
          <p:cNvSpPr>
            <a:spLocks noGrp="1"/>
          </p:cNvSpPr>
          <p:nvPr>
            <p:ph idx="1"/>
          </p:nvPr>
        </p:nvSpPr>
        <p:spPr>
          <a:xfrm>
            <a:off x="1293813" y="1676400"/>
            <a:ext cx="9601200" cy="5029200"/>
          </a:xfrm>
        </p:spPr>
        <p:txBody>
          <a:bodyPr>
            <a:normAutofit lnSpcReduction="10000"/>
          </a:bodyPr>
          <a:lstStyle/>
          <a:p>
            <a:r>
              <a:rPr lang="en-US" dirty="0"/>
              <a:t>Rick Givens</a:t>
            </a:r>
          </a:p>
          <a:p>
            <a:r>
              <a:rPr lang="en-US" dirty="0"/>
              <a:t>BS, Dual Major: Computer Information Systems and Management Information Systems from Columbia College of Missouri</a:t>
            </a:r>
          </a:p>
          <a:p>
            <a:r>
              <a:rPr lang="en-US" dirty="0"/>
              <a:t>Studying for MS in Computer Science from Lewis University, focusing on Security</a:t>
            </a:r>
          </a:p>
          <a:p>
            <a:r>
              <a:rPr lang="en-US" dirty="0"/>
              <a:t>More of an InfoSec enthusiast</a:t>
            </a:r>
          </a:p>
          <a:p>
            <a:r>
              <a:rPr lang="en-US" dirty="0"/>
              <a:t>Previous experience in Law Enforcement and Physical Security</a:t>
            </a:r>
          </a:p>
          <a:p>
            <a:pPr lvl="1"/>
            <a:r>
              <a:rPr lang="en-US" dirty="0"/>
              <a:t>Marine Security Forces, Diego Garcia, British Indian Ocean Territory</a:t>
            </a:r>
          </a:p>
          <a:p>
            <a:pPr lvl="1"/>
            <a:r>
              <a:rPr lang="en-US" dirty="0"/>
              <a:t>Physical Security/Executive Protection Specialist, Southern Poverty Law Center, Montgomery, AL</a:t>
            </a:r>
          </a:p>
          <a:p>
            <a:pPr lvl="1"/>
            <a:r>
              <a:rPr lang="en-US" dirty="0"/>
              <a:t>Police Officer, Department of Defense, NAS Jacksonville, and NAVAIR Orlando, Florida</a:t>
            </a:r>
          </a:p>
          <a:p>
            <a:pPr lvl="1"/>
            <a:r>
              <a:rPr lang="en-US" dirty="0"/>
              <a:t>Federal Air Marshal, Department of Homeland Security, Chicago Field Office</a:t>
            </a:r>
          </a:p>
          <a:p>
            <a:pPr lvl="1"/>
            <a:endParaRPr lang="en-US" dirty="0"/>
          </a:p>
        </p:txBody>
      </p:sp>
    </p:spTree>
    <p:extLst>
      <p:ext uri="{BB962C8B-B14F-4D97-AF65-F5344CB8AC3E}">
        <p14:creationId xmlns:p14="http://schemas.microsoft.com/office/powerpoint/2010/main" val="842988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C487A-4061-4BA7-B2D6-F5113B90E9B8}"/>
              </a:ext>
            </a:extLst>
          </p:cNvPr>
          <p:cNvSpPr>
            <a:spLocks noGrp="1"/>
          </p:cNvSpPr>
          <p:nvPr>
            <p:ph type="title"/>
          </p:nvPr>
        </p:nvSpPr>
        <p:spPr/>
        <p:txBody>
          <a:bodyPr/>
          <a:lstStyle/>
          <a:p>
            <a:r>
              <a:rPr lang="en-US" dirty="0"/>
              <a:t>Okay, There Is One More Point of Contact</a:t>
            </a:r>
          </a:p>
        </p:txBody>
      </p:sp>
      <p:sp>
        <p:nvSpPr>
          <p:cNvPr id="3" name="Content Placeholder 2">
            <a:extLst>
              <a:ext uri="{FF2B5EF4-FFF2-40B4-BE49-F238E27FC236}">
                <a16:creationId xmlns:a16="http://schemas.microsoft.com/office/drawing/2014/main" id="{C8EF755D-CD6D-4EFE-A7C2-AE0E41EA89DE}"/>
              </a:ext>
            </a:extLst>
          </p:cNvPr>
          <p:cNvSpPr>
            <a:spLocks noGrp="1"/>
          </p:cNvSpPr>
          <p:nvPr>
            <p:ph idx="1"/>
          </p:nvPr>
        </p:nvSpPr>
        <p:spPr>
          <a:xfrm>
            <a:off x="6627811" y="1676400"/>
            <a:ext cx="4267201" cy="4495800"/>
          </a:xfrm>
        </p:spPr>
        <p:txBody>
          <a:bodyPr>
            <a:normAutofit fontScale="62500" lnSpcReduction="20000"/>
          </a:bodyPr>
          <a:lstStyle/>
          <a:p>
            <a:r>
              <a:rPr lang="en-US" dirty="0"/>
              <a:t>One thing hardly talked about in any communication setting is the olfactory senses</a:t>
            </a:r>
          </a:p>
          <a:p>
            <a:r>
              <a:rPr lang="en-US" dirty="0"/>
              <a:t>The sense of smell is a powerful stimulant, positive or negative</a:t>
            </a:r>
          </a:p>
          <a:p>
            <a:r>
              <a:rPr lang="en-US" dirty="0"/>
              <a:t>It will affect the perceptions others have of you, and affect your perceptions of others</a:t>
            </a:r>
          </a:p>
          <a:p>
            <a:r>
              <a:rPr lang="en-US" dirty="0"/>
              <a:t>When you are nervous, you perspire, in some cases it is visual, but it is always olfactory</a:t>
            </a:r>
          </a:p>
          <a:p>
            <a:r>
              <a:rPr lang="en-US" dirty="0"/>
              <a:t>Don’t smell like the entire case in the perfume section, or like you own stock in Axe Body Spray</a:t>
            </a:r>
          </a:p>
          <a:p>
            <a:r>
              <a:rPr lang="en-US" dirty="0"/>
              <a:t>Middle of the road, or neutral, is a point we have reinforced constantly; it applies here as well</a:t>
            </a:r>
          </a:p>
          <a:p>
            <a:r>
              <a:rPr lang="en-US" dirty="0"/>
              <a:t>But, this also applies to the environment; avoid areas of olfactory overload, and, if you find yourself in one, find your happy thought and concentrate on it to avoid reacting</a:t>
            </a:r>
          </a:p>
        </p:txBody>
      </p:sp>
      <p:pic>
        <p:nvPicPr>
          <p:cNvPr id="5" name="Picture 4">
            <a:extLst>
              <a:ext uri="{FF2B5EF4-FFF2-40B4-BE49-F238E27FC236}">
                <a16:creationId xmlns:a16="http://schemas.microsoft.com/office/drawing/2014/main" id="{0E44FEC6-04A9-478F-AB1B-B41E90D9F8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877" y="1676400"/>
            <a:ext cx="5503479" cy="4495800"/>
          </a:xfrm>
          <a:prstGeom prst="rect">
            <a:avLst/>
          </a:prstGeom>
        </p:spPr>
      </p:pic>
    </p:spTree>
    <p:extLst>
      <p:ext uri="{BB962C8B-B14F-4D97-AF65-F5344CB8AC3E}">
        <p14:creationId xmlns:p14="http://schemas.microsoft.com/office/powerpoint/2010/main" val="2718287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0C909-BF53-4250-A5EA-6B8D1BBE4691}"/>
              </a:ext>
            </a:extLst>
          </p:cNvPr>
          <p:cNvSpPr>
            <a:spLocks noGrp="1"/>
          </p:cNvSpPr>
          <p:nvPr>
            <p:ph type="title"/>
          </p:nvPr>
        </p:nvSpPr>
        <p:spPr/>
        <p:txBody>
          <a:bodyPr/>
          <a:lstStyle/>
          <a:p>
            <a:r>
              <a:rPr lang="en-US" dirty="0"/>
              <a:t>Pre-Assault Indicators</a:t>
            </a:r>
          </a:p>
        </p:txBody>
      </p:sp>
      <p:sp>
        <p:nvSpPr>
          <p:cNvPr id="3" name="Content Placeholder 2">
            <a:extLst>
              <a:ext uri="{FF2B5EF4-FFF2-40B4-BE49-F238E27FC236}">
                <a16:creationId xmlns:a16="http://schemas.microsoft.com/office/drawing/2014/main" id="{87A5E3AE-C299-41E6-B271-17353A38D93A}"/>
              </a:ext>
            </a:extLst>
          </p:cNvPr>
          <p:cNvSpPr>
            <a:spLocks noGrp="1"/>
          </p:cNvSpPr>
          <p:nvPr>
            <p:ph idx="1"/>
          </p:nvPr>
        </p:nvSpPr>
        <p:spPr/>
        <p:txBody>
          <a:bodyPr>
            <a:normAutofit/>
          </a:bodyPr>
          <a:lstStyle/>
          <a:p>
            <a:r>
              <a:rPr lang="en-US" dirty="0"/>
              <a:t>The expectation or contemplation of physical violence is a point of stress for most humans</a:t>
            </a:r>
          </a:p>
          <a:p>
            <a:r>
              <a:rPr lang="en-US" dirty="0"/>
              <a:t>We deal with this stress in various ways, but it invariably manifests through physical indicators</a:t>
            </a:r>
          </a:p>
          <a:p>
            <a:r>
              <a:rPr lang="en-US" dirty="0"/>
              <a:t>May appear in no specific order</a:t>
            </a:r>
          </a:p>
          <a:p>
            <a:r>
              <a:rPr lang="en-US" dirty="0"/>
              <a:t>Because we have not entirely lost our survival instinct, we are keyed to this type of behavior</a:t>
            </a:r>
          </a:p>
          <a:p>
            <a:r>
              <a:rPr lang="en-US" dirty="0"/>
              <a:t>Recognizing it, when it begins to manifest, will help keep you safe</a:t>
            </a:r>
          </a:p>
          <a:p>
            <a:r>
              <a:rPr lang="en-US" dirty="0"/>
              <a:t>And, you will learn not to display certain behaviors which may influence others in a negative way</a:t>
            </a:r>
          </a:p>
        </p:txBody>
      </p:sp>
    </p:spTree>
    <p:extLst>
      <p:ext uri="{BB962C8B-B14F-4D97-AF65-F5344CB8AC3E}">
        <p14:creationId xmlns:p14="http://schemas.microsoft.com/office/powerpoint/2010/main" val="15200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5543B-6002-497F-AED1-74FECC90B7BD}"/>
              </a:ext>
            </a:extLst>
          </p:cNvPr>
          <p:cNvSpPr>
            <a:spLocks noGrp="1"/>
          </p:cNvSpPr>
          <p:nvPr>
            <p:ph type="title"/>
          </p:nvPr>
        </p:nvSpPr>
        <p:spPr/>
        <p:txBody>
          <a:bodyPr/>
          <a:lstStyle/>
          <a:p>
            <a:pPr algn="ctr"/>
            <a:r>
              <a:rPr lang="en-US" dirty="0"/>
              <a:t>Pace, Proximity, and Positioning</a:t>
            </a:r>
          </a:p>
        </p:txBody>
      </p:sp>
      <p:sp>
        <p:nvSpPr>
          <p:cNvPr id="3" name="Content Placeholder 2">
            <a:extLst>
              <a:ext uri="{FF2B5EF4-FFF2-40B4-BE49-F238E27FC236}">
                <a16:creationId xmlns:a16="http://schemas.microsoft.com/office/drawing/2014/main" id="{BB96FFB3-ECC4-4738-A556-11F1BFA762DD}"/>
              </a:ext>
            </a:extLst>
          </p:cNvPr>
          <p:cNvSpPr>
            <a:spLocks noGrp="1"/>
          </p:cNvSpPr>
          <p:nvPr>
            <p:ph idx="1"/>
          </p:nvPr>
        </p:nvSpPr>
        <p:spPr/>
        <p:txBody>
          <a:bodyPr>
            <a:normAutofit lnSpcReduction="10000"/>
          </a:bodyPr>
          <a:lstStyle/>
          <a:p>
            <a:r>
              <a:rPr lang="en-US" dirty="0"/>
              <a:t>“Walking with a purpose”</a:t>
            </a:r>
          </a:p>
          <a:p>
            <a:pPr lvl="1"/>
            <a:r>
              <a:rPr lang="en-US" dirty="0"/>
              <a:t>Also known as a targeting pace, the subject is approaching in a direct manner, focused, tunnel vision</a:t>
            </a:r>
          </a:p>
          <a:p>
            <a:pPr lvl="1"/>
            <a:r>
              <a:rPr lang="en-US" dirty="0"/>
              <a:t>By itself could mean they just need your attention, pay attention to other indicators</a:t>
            </a:r>
          </a:p>
          <a:p>
            <a:r>
              <a:rPr lang="en-US" dirty="0"/>
              <a:t>Closing the distance</a:t>
            </a:r>
          </a:p>
          <a:p>
            <a:pPr lvl="1"/>
            <a:r>
              <a:rPr lang="en-US" dirty="0"/>
              <a:t>Invading personal space</a:t>
            </a:r>
          </a:p>
          <a:p>
            <a:pPr lvl="1"/>
            <a:r>
              <a:rPr lang="en-US" dirty="0"/>
              <a:t>Circling behavior, be certain it does not spiral, or an attempt to get behind you</a:t>
            </a:r>
          </a:p>
          <a:p>
            <a:pPr lvl="1"/>
            <a:r>
              <a:rPr lang="en-US" dirty="0"/>
              <a:t>Sweeping behavior, walks away and then back towards you </a:t>
            </a:r>
          </a:p>
          <a:p>
            <a:r>
              <a:rPr lang="en-US" dirty="0"/>
              <a:t>Positioning</a:t>
            </a:r>
          </a:p>
          <a:p>
            <a:pPr lvl="1"/>
            <a:r>
              <a:rPr lang="en-US" dirty="0"/>
              <a:t>Are they trying to work their way behind you or to a perceived weak side?</a:t>
            </a:r>
          </a:p>
          <a:p>
            <a:pPr lvl="1"/>
            <a:r>
              <a:rPr lang="en-US" dirty="0"/>
              <a:t>Are there objects between you and the subject?</a:t>
            </a:r>
          </a:p>
          <a:p>
            <a:pPr lvl="1"/>
            <a:r>
              <a:rPr lang="en-US" dirty="0"/>
              <a:t>Are YOU backing that person into a corner or to a confined physical location?</a:t>
            </a:r>
          </a:p>
        </p:txBody>
      </p:sp>
    </p:spTree>
    <p:extLst>
      <p:ext uri="{BB962C8B-B14F-4D97-AF65-F5344CB8AC3E}">
        <p14:creationId xmlns:p14="http://schemas.microsoft.com/office/powerpoint/2010/main" val="2530723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D4B35-4EA7-40DE-AA12-C9E776460404}"/>
              </a:ext>
            </a:extLst>
          </p:cNvPr>
          <p:cNvSpPr>
            <a:spLocks noGrp="1"/>
          </p:cNvSpPr>
          <p:nvPr>
            <p:ph type="title"/>
          </p:nvPr>
        </p:nvSpPr>
        <p:spPr/>
        <p:txBody>
          <a:bodyPr/>
          <a:lstStyle/>
          <a:p>
            <a:pPr algn="ctr"/>
            <a:r>
              <a:rPr lang="en-US" dirty="0"/>
              <a:t>Hands and Eyes</a:t>
            </a:r>
          </a:p>
        </p:txBody>
      </p:sp>
      <p:sp>
        <p:nvSpPr>
          <p:cNvPr id="3" name="Content Placeholder 2">
            <a:extLst>
              <a:ext uri="{FF2B5EF4-FFF2-40B4-BE49-F238E27FC236}">
                <a16:creationId xmlns:a16="http://schemas.microsoft.com/office/drawing/2014/main" id="{7A38E970-E3F0-4878-9FC5-671380C6547D}"/>
              </a:ext>
            </a:extLst>
          </p:cNvPr>
          <p:cNvSpPr>
            <a:spLocks noGrp="1"/>
          </p:cNvSpPr>
          <p:nvPr>
            <p:ph idx="1"/>
          </p:nvPr>
        </p:nvSpPr>
        <p:spPr/>
        <p:txBody>
          <a:bodyPr/>
          <a:lstStyle/>
          <a:p>
            <a:r>
              <a:rPr lang="en-US" dirty="0"/>
              <a:t>What are the hands doing?</a:t>
            </a:r>
          </a:p>
          <a:p>
            <a:pPr lvl="1"/>
            <a:r>
              <a:rPr lang="en-US" dirty="0"/>
              <a:t>Are they both visible, is one concealed? Are they both concealed?</a:t>
            </a:r>
          </a:p>
          <a:p>
            <a:pPr lvl="1"/>
            <a:r>
              <a:rPr lang="en-US" dirty="0"/>
              <a:t>Are they presenting one hand or both hands in a non threatening manner?</a:t>
            </a:r>
          </a:p>
          <a:p>
            <a:pPr lvl="1"/>
            <a:r>
              <a:rPr lang="en-US" dirty="0"/>
              <a:t>A concealed hand may be an indicator of a concealed weapon</a:t>
            </a:r>
          </a:p>
          <a:p>
            <a:pPr lvl="1"/>
            <a:r>
              <a:rPr lang="en-US" dirty="0"/>
              <a:t>“Ritualistic” movement such as flexing the hands and clenching the fists (especially repeatedly), rubbing the hands or arms, stretching or flexing the forearms (fight or flight response)</a:t>
            </a:r>
          </a:p>
          <a:p>
            <a:r>
              <a:rPr lang="en-US" dirty="0"/>
              <a:t>What are the eyes doing?</a:t>
            </a:r>
          </a:p>
          <a:p>
            <a:pPr lvl="1"/>
            <a:r>
              <a:rPr lang="en-US" dirty="0"/>
              <a:t>Is their gaze locked on a specific item on or portion of your body?</a:t>
            </a:r>
          </a:p>
          <a:p>
            <a:pPr lvl="1"/>
            <a:r>
              <a:rPr lang="en-US" dirty="0"/>
              <a:t>Do they look like they “checked out” or have tunnel vision</a:t>
            </a:r>
          </a:p>
          <a:p>
            <a:pPr lvl="1"/>
            <a:r>
              <a:rPr lang="en-US" dirty="0"/>
              <a:t>Dilated pupils or wide eyed gaze (indicator of fight or flight response)</a:t>
            </a:r>
          </a:p>
          <a:p>
            <a:pPr lvl="1"/>
            <a:r>
              <a:rPr lang="en-US" dirty="0"/>
              <a:t>Narrowing of the eyes </a:t>
            </a:r>
          </a:p>
        </p:txBody>
      </p:sp>
    </p:spTree>
    <p:extLst>
      <p:ext uri="{BB962C8B-B14F-4D97-AF65-F5344CB8AC3E}">
        <p14:creationId xmlns:p14="http://schemas.microsoft.com/office/powerpoint/2010/main" val="490024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14DE-6C1F-448E-BCF6-DAA788EC3EA6}"/>
              </a:ext>
            </a:extLst>
          </p:cNvPr>
          <p:cNvSpPr>
            <a:spLocks noGrp="1"/>
          </p:cNvSpPr>
          <p:nvPr>
            <p:ph type="title"/>
          </p:nvPr>
        </p:nvSpPr>
        <p:spPr/>
        <p:txBody>
          <a:bodyPr/>
          <a:lstStyle/>
          <a:p>
            <a:pPr algn="ctr"/>
            <a:r>
              <a:rPr lang="en-US" dirty="0"/>
              <a:t>Shoulders, Neck, and Head</a:t>
            </a:r>
          </a:p>
        </p:txBody>
      </p:sp>
      <p:sp>
        <p:nvSpPr>
          <p:cNvPr id="3" name="Content Placeholder 2">
            <a:extLst>
              <a:ext uri="{FF2B5EF4-FFF2-40B4-BE49-F238E27FC236}">
                <a16:creationId xmlns:a16="http://schemas.microsoft.com/office/drawing/2014/main" id="{080AB7FC-B3D0-4E7C-8314-C169D23AA316}"/>
              </a:ext>
            </a:extLst>
          </p:cNvPr>
          <p:cNvSpPr>
            <a:spLocks noGrp="1"/>
          </p:cNvSpPr>
          <p:nvPr>
            <p:ph idx="1"/>
          </p:nvPr>
        </p:nvSpPr>
        <p:spPr/>
        <p:txBody>
          <a:bodyPr/>
          <a:lstStyle/>
          <a:p>
            <a:r>
              <a:rPr lang="en-US" dirty="0"/>
              <a:t>Similar ritualistic behavior in the shoulders or neck, such as flexing and awkward stretching, or rolling the shoulders</a:t>
            </a:r>
          </a:p>
          <a:p>
            <a:r>
              <a:rPr lang="en-US" dirty="0"/>
              <a:t>Tightening of the lips/mouth, flexing of the neck, clenching and tightening of the jaw muscles</a:t>
            </a:r>
          </a:p>
          <a:p>
            <a:r>
              <a:rPr lang="en-US" dirty="0"/>
              <a:t>“Fighters’ Stare,” lowering the head but keeping the eyes on you (protecting the chin)</a:t>
            </a:r>
          </a:p>
          <a:p>
            <a:r>
              <a:rPr lang="en-US" dirty="0"/>
              <a:t>Only slight lip movement during speech or talking with clenched teeth</a:t>
            </a:r>
          </a:p>
          <a:p>
            <a:r>
              <a:rPr lang="en-US" dirty="0"/>
              <a:t>Flared nostrils (subconscious reaction to pull more oxygen)</a:t>
            </a:r>
          </a:p>
          <a:p>
            <a:r>
              <a:rPr lang="en-US" dirty="0"/>
              <a:t>“Head pecking” at you while talking</a:t>
            </a:r>
          </a:p>
          <a:p>
            <a:endParaRPr lang="en-US" dirty="0"/>
          </a:p>
        </p:txBody>
      </p:sp>
    </p:spTree>
    <p:extLst>
      <p:ext uri="{BB962C8B-B14F-4D97-AF65-F5344CB8AC3E}">
        <p14:creationId xmlns:p14="http://schemas.microsoft.com/office/powerpoint/2010/main" val="1043056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C9286-3001-4E7D-8B51-8802B68D6BB3}"/>
              </a:ext>
            </a:extLst>
          </p:cNvPr>
          <p:cNvSpPr>
            <a:spLocks noGrp="1"/>
          </p:cNvSpPr>
          <p:nvPr>
            <p:ph type="title"/>
          </p:nvPr>
        </p:nvSpPr>
        <p:spPr/>
        <p:txBody>
          <a:bodyPr/>
          <a:lstStyle/>
          <a:p>
            <a:pPr algn="ctr"/>
            <a:r>
              <a:rPr lang="en-US" dirty="0"/>
              <a:t>Posture</a:t>
            </a:r>
          </a:p>
        </p:txBody>
      </p:sp>
      <p:sp>
        <p:nvSpPr>
          <p:cNvPr id="3" name="Content Placeholder 2">
            <a:extLst>
              <a:ext uri="{FF2B5EF4-FFF2-40B4-BE49-F238E27FC236}">
                <a16:creationId xmlns:a16="http://schemas.microsoft.com/office/drawing/2014/main" id="{53A682C2-861D-41AD-A309-CBBFFE7AD3F8}"/>
              </a:ext>
            </a:extLst>
          </p:cNvPr>
          <p:cNvSpPr>
            <a:spLocks noGrp="1"/>
          </p:cNvSpPr>
          <p:nvPr>
            <p:ph idx="1"/>
          </p:nvPr>
        </p:nvSpPr>
        <p:spPr/>
        <p:txBody>
          <a:bodyPr/>
          <a:lstStyle/>
          <a:p>
            <a:r>
              <a:rPr lang="en-US" dirty="0"/>
              <a:t>Sudden changes in posture: relaxed to tense, tense to relaxed</a:t>
            </a:r>
          </a:p>
          <a:p>
            <a:r>
              <a:rPr lang="en-US" dirty="0"/>
              <a:t>Shifting of the weight from one side to the other, or adopting a fighter’s stance with one foot positioned ahead of the other</a:t>
            </a:r>
          </a:p>
          <a:p>
            <a:r>
              <a:rPr lang="en-US" dirty="0"/>
              <a:t>“Planting” oneself may mean resistance, but is not necessarily an indicator to violence</a:t>
            </a:r>
          </a:p>
          <a:p>
            <a:r>
              <a:rPr lang="en-US" dirty="0"/>
              <a:t>Special note: If the other person is trained in unarmed fighting, it will generally manifest in their posture and stance</a:t>
            </a:r>
          </a:p>
        </p:txBody>
      </p:sp>
    </p:spTree>
    <p:extLst>
      <p:ext uri="{BB962C8B-B14F-4D97-AF65-F5344CB8AC3E}">
        <p14:creationId xmlns:p14="http://schemas.microsoft.com/office/powerpoint/2010/main" val="2800271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72E30-5BAD-40E0-9BFB-9B765785F60C}"/>
              </a:ext>
            </a:extLst>
          </p:cNvPr>
          <p:cNvSpPr>
            <a:spLocks noGrp="1"/>
          </p:cNvSpPr>
          <p:nvPr>
            <p:ph type="title"/>
          </p:nvPr>
        </p:nvSpPr>
        <p:spPr/>
        <p:txBody>
          <a:bodyPr/>
          <a:lstStyle/>
          <a:p>
            <a:pPr algn="ctr"/>
            <a:r>
              <a:rPr lang="en-US" dirty="0"/>
              <a:t>And Now, The Experiment, Explained</a:t>
            </a:r>
          </a:p>
        </p:txBody>
      </p:sp>
      <p:sp>
        <p:nvSpPr>
          <p:cNvPr id="3" name="Content Placeholder 2">
            <a:extLst>
              <a:ext uri="{FF2B5EF4-FFF2-40B4-BE49-F238E27FC236}">
                <a16:creationId xmlns:a16="http://schemas.microsoft.com/office/drawing/2014/main" id="{4FD92BA0-D94B-4C7E-8336-FB39E4CD8A1B}"/>
              </a:ext>
            </a:extLst>
          </p:cNvPr>
          <p:cNvSpPr>
            <a:spLocks noGrp="1"/>
          </p:cNvSpPr>
          <p:nvPr>
            <p:ph idx="1"/>
          </p:nvPr>
        </p:nvSpPr>
        <p:spPr/>
        <p:txBody>
          <a:bodyPr>
            <a:normAutofit fontScale="92500" lnSpcReduction="10000"/>
          </a:bodyPr>
          <a:lstStyle/>
          <a:p>
            <a:r>
              <a:rPr lang="en-US" dirty="0"/>
              <a:t>Everyone, without changing your body position, look around the room at each other</a:t>
            </a:r>
          </a:p>
          <a:p>
            <a:r>
              <a:rPr lang="en-US" dirty="0"/>
              <a:t>How many of you are sitting like Brendan?</a:t>
            </a:r>
          </a:p>
          <a:p>
            <a:r>
              <a:rPr lang="en-US" dirty="0"/>
              <a:t>At the beginning of this presentation, both Brendan and I established a baseline for the audience</a:t>
            </a:r>
          </a:p>
          <a:p>
            <a:r>
              <a:rPr lang="en-US" dirty="0"/>
              <a:t>For me, establishing the baseline was necessary to tell how I was doing</a:t>
            </a:r>
          </a:p>
          <a:p>
            <a:r>
              <a:rPr lang="en-US" dirty="0"/>
              <a:t>Brendan however used this opportunity to take control of the baseline, and began inserting gestures, poses, and other non-verbal messages as I spoke</a:t>
            </a:r>
          </a:p>
          <a:p>
            <a:r>
              <a:rPr lang="en-US" dirty="0"/>
              <a:t>You were paying attention to me, but you also saw him</a:t>
            </a:r>
          </a:p>
          <a:p>
            <a:r>
              <a:rPr lang="en-US" dirty="0"/>
              <a:t>In our prep time, I instructed him exactly how I wanted him to sit, react, and gesture, with the goal of you beginning to mirror his actions</a:t>
            </a:r>
          </a:p>
        </p:txBody>
      </p:sp>
    </p:spTree>
    <p:extLst>
      <p:ext uri="{BB962C8B-B14F-4D97-AF65-F5344CB8AC3E}">
        <p14:creationId xmlns:p14="http://schemas.microsoft.com/office/powerpoint/2010/main" val="1547628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85718-83E3-4BFD-870B-0DFC245C653B}"/>
              </a:ext>
            </a:extLst>
          </p:cNvPr>
          <p:cNvSpPr>
            <a:spLocks noGrp="1"/>
          </p:cNvSpPr>
          <p:nvPr>
            <p:ph type="title"/>
          </p:nvPr>
        </p:nvSpPr>
        <p:spPr/>
        <p:txBody>
          <a:bodyPr/>
          <a:lstStyle/>
          <a:p>
            <a:pPr algn="ctr"/>
            <a:r>
              <a:rPr lang="en-US" dirty="0"/>
              <a:t>Summary</a:t>
            </a:r>
          </a:p>
        </p:txBody>
      </p:sp>
      <p:sp>
        <p:nvSpPr>
          <p:cNvPr id="3" name="Content Placeholder 2">
            <a:extLst>
              <a:ext uri="{FF2B5EF4-FFF2-40B4-BE49-F238E27FC236}">
                <a16:creationId xmlns:a16="http://schemas.microsoft.com/office/drawing/2014/main" id="{5C504C84-E3E1-4D4E-B35F-200AF2FACB40}"/>
              </a:ext>
            </a:extLst>
          </p:cNvPr>
          <p:cNvSpPr>
            <a:spLocks noGrp="1"/>
          </p:cNvSpPr>
          <p:nvPr>
            <p:ph idx="1"/>
          </p:nvPr>
        </p:nvSpPr>
        <p:spPr/>
        <p:txBody>
          <a:bodyPr/>
          <a:lstStyle/>
          <a:p>
            <a:r>
              <a:rPr lang="en-US" dirty="0"/>
              <a:t>Today we talked about communication techniques with the goal of influencing the outcome over an extended period of time</a:t>
            </a:r>
          </a:p>
          <a:p>
            <a:r>
              <a:rPr lang="en-US" dirty="0"/>
              <a:t>We discussed, briefly, the importance of learning to communicate effectively</a:t>
            </a:r>
          </a:p>
          <a:p>
            <a:r>
              <a:rPr lang="en-US" dirty="0"/>
              <a:t>We discussed how these methods may be used to detect attempts to influence you</a:t>
            </a:r>
          </a:p>
          <a:p>
            <a:r>
              <a:rPr lang="en-US" dirty="0"/>
              <a:t>We discussed points of contact, their individual importance, and how they all blend together</a:t>
            </a:r>
          </a:p>
          <a:p>
            <a:r>
              <a:rPr lang="en-US" dirty="0"/>
              <a:t>We discussed pre-assault indicators, how to recognize them, and how to avoid expressing them when we do not intend to</a:t>
            </a:r>
          </a:p>
        </p:txBody>
      </p:sp>
    </p:spTree>
    <p:extLst>
      <p:ext uri="{BB962C8B-B14F-4D97-AF65-F5344CB8AC3E}">
        <p14:creationId xmlns:p14="http://schemas.microsoft.com/office/powerpoint/2010/main" val="2521718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7E8496B-049A-4F52-8783-AB68C1AAA71B}"/>
              </a:ext>
            </a:extLst>
          </p:cNvPr>
          <p:cNvSpPr>
            <a:spLocks noGrp="1"/>
          </p:cNvSpPr>
          <p:nvPr>
            <p:ph type="title"/>
          </p:nvPr>
        </p:nvSpPr>
        <p:spPr/>
        <p:txBody>
          <a:bodyPr/>
          <a:lstStyle/>
          <a:p>
            <a:pPr algn="ctr"/>
            <a:r>
              <a:rPr lang="en-US" dirty="0"/>
              <a:t>Questions?</a:t>
            </a:r>
          </a:p>
        </p:txBody>
      </p:sp>
      <p:sp>
        <p:nvSpPr>
          <p:cNvPr id="2" name="Content Placeholder 1">
            <a:extLst>
              <a:ext uri="{FF2B5EF4-FFF2-40B4-BE49-F238E27FC236}">
                <a16:creationId xmlns:a16="http://schemas.microsoft.com/office/drawing/2014/main" id="{B1517E5C-7738-4275-AD17-48B50D2C4B4E}"/>
              </a:ext>
            </a:extLst>
          </p:cNvPr>
          <p:cNvSpPr>
            <a:spLocks noGrp="1"/>
          </p:cNvSpPr>
          <p:nvPr>
            <p:ph idx="1"/>
          </p:nvPr>
        </p:nvSpPr>
        <p:spPr>
          <a:xfrm>
            <a:off x="1293813" y="2514600"/>
            <a:ext cx="9601200" cy="2590800"/>
          </a:xfrm>
        </p:spPr>
        <p:txBody>
          <a:bodyPr>
            <a:normAutofit/>
          </a:bodyPr>
          <a:lstStyle/>
          <a:p>
            <a:r>
              <a:rPr lang="en-US" dirty="0"/>
              <a:t>If you want a copy of the slide deck, it will be available on Dropbox and Google Drive</a:t>
            </a:r>
          </a:p>
          <a:p>
            <a:r>
              <a:rPr lang="en-US" dirty="0"/>
              <a:t>See me after the presentation, and I will send you the link</a:t>
            </a:r>
          </a:p>
          <a:p>
            <a:r>
              <a:rPr lang="en-US" dirty="0"/>
              <a:t>Critique and feedback is welcomed, and actively sought</a:t>
            </a:r>
          </a:p>
          <a:p>
            <a:r>
              <a:rPr lang="en-US" dirty="0"/>
              <a:t>Thank you!</a:t>
            </a:r>
          </a:p>
        </p:txBody>
      </p:sp>
    </p:spTree>
    <p:extLst>
      <p:ext uri="{BB962C8B-B14F-4D97-AF65-F5344CB8AC3E}">
        <p14:creationId xmlns:p14="http://schemas.microsoft.com/office/powerpoint/2010/main" val="1409605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2E2136-4873-4A34-AD9C-D72A9AC3ACE6}"/>
              </a:ext>
            </a:extLst>
          </p:cNvPr>
          <p:cNvSpPr>
            <a:spLocks noGrp="1"/>
          </p:cNvSpPr>
          <p:nvPr>
            <p:ph type="title"/>
          </p:nvPr>
        </p:nvSpPr>
        <p:spPr/>
        <p:txBody>
          <a:bodyPr/>
          <a:lstStyle/>
          <a:p>
            <a:pPr algn="ctr"/>
            <a:r>
              <a:rPr lang="en-US" dirty="0"/>
              <a:t>Works Cited</a:t>
            </a:r>
          </a:p>
        </p:txBody>
      </p:sp>
      <p:sp>
        <p:nvSpPr>
          <p:cNvPr id="4" name="Content Placeholder 3">
            <a:extLst>
              <a:ext uri="{FF2B5EF4-FFF2-40B4-BE49-F238E27FC236}">
                <a16:creationId xmlns:a16="http://schemas.microsoft.com/office/drawing/2014/main" id="{4918DD1F-CD64-493A-8C9D-101DE59B134F}"/>
              </a:ext>
            </a:extLst>
          </p:cNvPr>
          <p:cNvSpPr>
            <a:spLocks noGrp="1"/>
          </p:cNvSpPr>
          <p:nvPr>
            <p:ph idx="1"/>
          </p:nvPr>
        </p:nvSpPr>
        <p:spPr/>
        <p:txBody>
          <a:bodyPr numCol="1">
            <a:normAutofit/>
          </a:bodyPr>
          <a:lstStyle/>
          <a:p>
            <a:pPr marL="0" indent="0">
              <a:lnSpc>
                <a:spcPct val="100000"/>
              </a:lnSpc>
              <a:buNone/>
            </a:pPr>
            <a:r>
              <a:rPr lang="en-GB" sz="1050" dirty="0"/>
              <a:t>Brian D. Fitch, Ph.D, The Truth About Lying: What Investigators Need to Know, Federal Bureau of Investigation, </a:t>
            </a:r>
            <a:r>
              <a:rPr lang="en-GB" sz="1050" dirty="0">
                <a:hlinkClick r:id="rId2"/>
              </a:rPr>
              <a:t>https://leb.fbi.gov/articles/featured-articles/the-truth-about-lying-what-investigators-need-to-know</a:t>
            </a:r>
            <a:endParaRPr lang="en-GB" sz="1050" dirty="0"/>
          </a:p>
          <a:p>
            <a:pPr marL="0" indent="0">
              <a:lnSpc>
                <a:spcPct val="100000"/>
              </a:lnSpc>
              <a:buNone/>
            </a:pPr>
            <a:r>
              <a:rPr lang="en-US" sz="1050" dirty="0"/>
              <a:t>Communication in the Real World: An Introduction to Communication, University of Minnesota Libraries Publishing</a:t>
            </a:r>
          </a:p>
          <a:p>
            <a:pPr marL="0" indent="0">
              <a:lnSpc>
                <a:spcPct val="100000"/>
              </a:lnSpc>
              <a:buNone/>
            </a:pPr>
            <a:r>
              <a:rPr lang="en-US" sz="1050" dirty="0"/>
              <a:t>David Matsumoto, Ph.D.; Hyi Sung Hwang, Ph.D.; Lisa Skinner, J.D.; and Mark Frank, Ph.D, </a:t>
            </a:r>
            <a:r>
              <a:rPr lang="en-GB" sz="1050" dirty="0"/>
              <a:t>Evaluating Truthfulness and Detecting Deception, Federal Bureau of Investigation, </a:t>
            </a:r>
            <a:r>
              <a:rPr lang="en-GB" sz="1050" dirty="0">
                <a:hlinkClick r:id="rId3"/>
              </a:rPr>
              <a:t>https://leb.fbi.gov/articles/featured-articles/evaluating-truthfulness-and-detecting-deception</a:t>
            </a:r>
            <a:endParaRPr lang="en-GB" sz="1050" dirty="0"/>
          </a:p>
          <a:p>
            <a:pPr marL="0" indent="0">
              <a:lnSpc>
                <a:spcPct val="100000"/>
              </a:lnSpc>
              <a:buNone/>
            </a:pPr>
            <a:r>
              <a:rPr lang="en-GB" sz="1050" dirty="0"/>
              <a:t>David Matsumoto, Ph.D., Lisa G. Skinner, J.D., and Hyisung C. Hwang, Ph.D, Reading People: Behavioral Anomalies and Investigative Interviewing, Federal Bureau of Investigation, </a:t>
            </a:r>
            <a:r>
              <a:rPr lang="en-GB" sz="1050" dirty="0">
                <a:hlinkClick r:id="rId4"/>
              </a:rPr>
              <a:t>https://leb.fbi.gov/articles/featured-articles/reading-people-behavioral-anomalies-and-investigative-interviewing</a:t>
            </a:r>
            <a:endParaRPr lang="en-GB" sz="1050" dirty="0"/>
          </a:p>
          <a:p>
            <a:pPr marL="0" indent="0">
              <a:lnSpc>
                <a:spcPct val="100000"/>
              </a:lnSpc>
              <a:buNone/>
            </a:pPr>
            <a:r>
              <a:rPr lang="en-US" sz="1050" dirty="0"/>
              <a:t>Interrogation Best Practices, Federal Bureau of Investigation, High Value Detainee Interrogation Group, August 26, 2016, </a:t>
            </a:r>
            <a:r>
              <a:rPr lang="en-US" sz="1050" dirty="0">
                <a:hlinkClick r:id="rId5"/>
              </a:rPr>
              <a:t>https://www.fbi.gov/file-repository/hig-report-august-2016.pdf</a:t>
            </a:r>
            <a:r>
              <a:rPr lang="en-US" sz="1050" dirty="0"/>
              <a:t> </a:t>
            </a:r>
          </a:p>
          <a:p>
            <a:pPr marL="0" indent="0">
              <a:lnSpc>
                <a:spcPct val="100000"/>
              </a:lnSpc>
              <a:buNone/>
            </a:pPr>
            <a:r>
              <a:rPr lang="en-US" sz="1050" dirty="0"/>
              <a:t>Interrogation, a Review of the Science, Federal Bureau of Investigation, High Value Detainee Interrogation Group, September 2016, </a:t>
            </a:r>
            <a:r>
              <a:rPr lang="en-US" sz="1050" dirty="0">
                <a:hlinkClick r:id="rId6"/>
              </a:rPr>
              <a:t>https://www.fbi.gov/file-repository/hig-report-interrogation-a-review-of-the-science-september-2016.pdf</a:t>
            </a:r>
            <a:r>
              <a:rPr lang="en-US" sz="1050" dirty="0"/>
              <a:t> </a:t>
            </a:r>
          </a:p>
          <a:p>
            <a:pPr marL="0" indent="0">
              <a:lnSpc>
                <a:spcPct val="100000"/>
              </a:lnSpc>
              <a:buNone/>
            </a:pPr>
            <a:r>
              <a:rPr lang="en-US" sz="1050" dirty="0"/>
              <a:t>Richard Wiseman, Caroline Watt, Leanne ten Brinke, Stephen Porter, Sara-Louise Couper, and Calum Rankin, </a:t>
            </a:r>
            <a:r>
              <a:rPr lang="en-GB" sz="1050" dirty="0"/>
              <a:t>The Eyes Don’t Have It: Lie Detection and Neuro-Linguistic Programming, US National Library of Medicine, National Institutes of Health, July 11, 2012, </a:t>
            </a:r>
            <a:r>
              <a:rPr lang="en-GB" sz="1050" dirty="0">
                <a:hlinkClick r:id="rId7"/>
              </a:rPr>
              <a:t>https://www.ncbi.nlm.nih.gov/pmc/articles/PMC3394779/</a:t>
            </a:r>
            <a:endParaRPr lang="en-GB" sz="1050" dirty="0"/>
          </a:p>
          <a:p>
            <a:pPr marL="0" indent="0">
              <a:lnSpc>
                <a:spcPct val="100000"/>
              </a:lnSpc>
              <a:buNone/>
            </a:pPr>
            <a:r>
              <a:rPr lang="en-US" sz="1050" dirty="0"/>
              <a:t>Vocal Presentation Skills, New Your Eye and Ear Infirmary of Mount Sinai, </a:t>
            </a:r>
            <a:r>
              <a:rPr lang="en-US" sz="1050" dirty="0">
                <a:hlinkClick r:id="rId8"/>
              </a:rPr>
              <a:t>http://www.nyee.edu/patient-care/otolaryngology/voice-swallowing/therapy/public-speaking-tips</a:t>
            </a:r>
            <a:r>
              <a:rPr lang="en-US" sz="1050" dirty="0"/>
              <a:t> </a:t>
            </a:r>
          </a:p>
          <a:p>
            <a:pPr marL="0" indent="0">
              <a:lnSpc>
                <a:spcPct val="100000"/>
              </a:lnSpc>
              <a:buNone/>
            </a:pPr>
            <a:endParaRPr lang="en-US" sz="1050" dirty="0"/>
          </a:p>
        </p:txBody>
      </p:sp>
    </p:spTree>
    <p:extLst>
      <p:ext uri="{BB962C8B-B14F-4D97-AF65-F5344CB8AC3E}">
        <p14:creationId xmlns:p14="http://schemas.microsoft.com/office/powerpoint/2010/main" val="166706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A427E-9C77-41CB-8BFE-77938377628D}"/>
              </a:ext>
            </a:extLst>
          </p:cNvPr>
          <p:cNvSpPr>
            <a:spLocks noGrp="1"/>
          </p:cNvSpPr>
          <p:nvPr>
            <p:ph type="title"/>
          </p:nvPr>
        </p:nvSpPr>
        <p:spPr/>
        <p:txBody>
          <a:bodyPr/>
          <a:lstStyle/>
          <a:p>
            <a:r>
              <a:rPr lang="en-US" dirty="0"/>
              <a:t>My Lovely Assistant, Igor</a:t>
            </a:r>
          </a:p>
        </p:txBody>
      </p:sp>
      <p:sp>
        <p:nvSpPr>
          <p:cNvPr id="3" name="Content Placeholder 2">
            <a:extLst>
              <a:ext uri="{FF2B5EF4-FFF2-40B4-BE49-F238E27FC236}">
                <a16:creationId xmlns:a16="http://schemas.microsoft.com/office/drawing/2014/main" id="{0576B5C5-0C09-4C23-AE13-63F030A8F38E}"/>
              </a:ext>
            </a:extLst>
          </p:cNvPr>
          <p:cNvSpPr>
            <a:spLocks noGrp="1"/>
          </p:cNvSpPr>
          <p:nvPr>
            <p:ph idx="1"/>
          </p:nvPr>
        </p:nvSpPr>
        <p:spPr/>
        <p:txBody>
          <a:bodyPr/>
          <a:lstStyle/>
          <a:p>
            <a:r>
              <a:rPr lang="en-US" dirty="0"/>
              <a:t>Brendan Finegan</a:t>
            </a:r>
          </a:p>
          <a:p>
            <a:r>
              <a:rPr lang="en-US" dirty="0"/>
              <a:t>My cohort in research and co-founder of our blog Shamrock Security (yes, we are both Irish)</a:t>
            </a:r>
          </a:p>
          <a:p>
            <a:r>
              <a:rPr lang="en-US" dirty="0"/>
              <a:t>Fifteen years of IT experience, mostly self taught, focusing on hardware and networking</a:t>
            </a:r>
          </a:p>
          <a:p>
            <a:r>
              <a:rPr lang="en-US" dirty="0"/>
              <a:t>Independent contractor, with various clients among local municipalities, law offices, and small businesses</a:t>
            </a:r>
          </a:p>
          <a:p>
            <a:r>
              <a:rPr lang="en-US" dirty="0"/>
              <a:t>Will be advancing the presentation, and assisting in “The Experiment”</a:t>
            </a:r>
          </a:p>
        </p:txBody>
      </p:sp>
    </p:spTree>
    <p:extLst>
      <p:ext uri="{BB962C8B-B14F-4D97-AF65-F5344CB8AC3E}">
        <p14:creationId xmlns:p14="http://schemas.microsoft.com/office/powerpoint/2010/main" val="300335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7ED63-D2A7-452B-8DD8-78E2850BB007}"/>
              </a:ext>
            </a:extLst>
          </p:cNvPr>
          <p:cNvSpPr>
            <a:spLocks noGrp="1"/>
          </p:cNvSpPr>
          <p:nvPr>
            <p:ph type="title"/>
          </p:nvPr>
        </p:nvSpPr>
        <p:spPr/>
        <p:txBody>
          <a:bodyPr/>
          <a:lstStyle/>
          <a:p>
            <a:pPr algn="ctr"/>
            <a:r>
              <a:rPr lang="en-US" dirty="0"/>
              <a:t>What Is “The Experiment?” </a:t>
            </a:r>
          </a:p>
        </p:txBody>
      </p:sp>
      <p:sp>
        <p:nvSpPr>
          <p:cNvPr id="3" name="Content Placeholder 2">
            <a:extLst>
              <a:ext uri="{FF2B5EF4-FFF2-40B4-BE49-F238E27FC236}">
                <a16:creationId xmlns:a16="http://schemas.microsoft.com/office/drawing/2014/main" id="{3D4A6E43-BF64-4A2E-BE19-F03676703D72}"/>
              </a:ext>
            </a:extLst>
          </p:cNvPr>
          <p:cNvSpPr>
            <a:spLocks noGrp="1"/>
          </p:cNvSpPr>
          <p:nvPr>
            <p:ph idx="1"/>
          </p:nvPr>
        </p:nvSpPr>
        <p:spPr/>
        <p:txBody>
          <a:bodyPr/>
          <a:lstStyle/>
          <a:p>
            <a:r>
              <a:rPr lang="en-US" dirty="0"/>
              <a:t>During this presentation, we will be engaging in a social experiment to demonstrate how these techniques work, and how they may be applied in a casual setting</a:t>
            </a:r>
          </a:p>
          <a:p>
            <a:r>
              <a:rPr lang="en-US" dirty="0"/>
              <a:t>At the end of the presentation, we will discuss what our desired outcome is and how we influenced the outcome</a:t>
            </a:r>
          </a:p>
          <a:p>
            <a:r>
              <a:rPr lang="en-US" dirty="0"/>
              <a:t>A bit of self-honesty is needed here, no one will call you out</a:t>
            </a:r>
          </a:p>
          <a:p>
            <a:r>
              <a:rPr lang="en-US" dirty="0"/>
              <a:t>If you guess the goal of the experiment, please keep it to yourself</a:t>
            </a:r>
          </a:p>
          <a:p>
            <a:r>
              <a:rPr lang="en-US" dirty="0"/>
              <a:t>If you object to the experiment, now would be the time to leave it begins with the next slide</a:t>
            </a:r>
          </a:p>
        </p:txBody>
      </p:sp>
    </p:spTree>
    <p:extLst>
      <p:ext uri="{BB962C8B-B14F-4D97-AF65-F5344CB8AC3E}">
        <p14:creationId xmlns:p14="http://schemas.microsoft.com/office/powerpoint/2010/main" val="1463991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ctr"/>
            <a:r>
              <a:rPr lang="en-US" dirty="0"/>
              <a:t>Our Objective</a:t>
            </a:r>
          </a:p>
        </p:txBody>
      </p:sp>
      <p:sp>
        <p:nvSpPr>
          <p:cNvPr id="14" name="Content Placeholder 13"/>
          <p:cNvSpPr>
            <a:spLocks noGrp="1"/>
          </p:cNvSpPr>
          <p:nvPr>
            <p:ph idx="1"/>
          </p:nvPr>
        </p:nvSpPr>
        <p:spPr/>
        <p:txBody>
          <a:bodyPr/>
          <a:lstStyle/>
          <a:p>
            <a:pPr lvl="0"/>
            <a:r>
              <a:rPr lang="en-US" dirty="0"/>
              <a:t>To examine human communication and develop techniques to influence the outcomes of interactions; to detect when these techniques are being used on you.</a:t>
            </a:r>
          </a:p>
          <a:p>
            <a:pPr lvl="0"/>
            <a:r>
              <a:rPr lang="en-US" dirty="0"/>
              <a:t>This is a culmination of several skills and sciences</a:t>
            </a:r>
          </a:p>
          <a:p>
            <a:pPr lvl="1"/>
            <a:r>
              <a:rPr lang="en-US" dirty="0"/>
              <a:t>The use of body language</a:t>
            </a:r>
          </a:p>
          <a:p>
            <a:pPr lvl="1"/>
            <a:r>
              <a:rPr lang="en-US" dirty="0"/>
              <a:t>Listening skills</a:t>
            </a:r>
          </a:p>
          <a:p>
            <a:pPr lvl="1"/>
            <a:r>
              <a:rPr lang="en-US" dirty="0"/>
              <a:t>Auditory clues; changes in pitch, tone, or the speed of speech</a:t>
            </a:r>
          </a:p>
          <a:p>
            <a:pPr lvl="1"/>
            <a:r>
              <a:rPr lang="en-US" dirty="0"/>
              <a:t>Cultural understanding </a:t>
            </a:r>
          </a:p>
          <a:p>
            <a:pPr lvl="1"/>
            <a:r>
              <a:rPr lang="en-US" dirty="0"/>
              <a:t>Logic</a:t>
            </a:r>
          </a:p>
          <a:p>
            <a:pPr lvl="1"/>
            <a:r>
              <a:rPr lang="en-US" dirty="0"/>
              <a:t>Psychology</a:t>
            </a:r>
          </a:p>
          <a:p>
            <a:pPr lvl="1"/>
            <a:r>
              <a:rPr lang="en-US" dirty="0"/>
              <a:t>Sociology</a:t>
            </a:r>
          </a:p>
          <a:p>
            <a:pPr lvl="1"/>
            <a:r>
              <a:rPr lang="en-US" dirty="0"/>
              <a:t>Empathy (whether you truly have it or not)</a:t>
            </a:r>
          </a:p>
        </p:txBody>
      </p:sp>
    </p:spTree>
    <p:extLst>
      <p:ext uri="{BB962C8B-B14F-4D97-AF65-F5344CB8AC3E}">
        <p14:creationId xmlns:p14="http://schemas.microsoft.com/office/powerpoint/2010/main" val="10818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E2BA6-A44C-4F69-A560-8AA5C59E4A19}"/>
              </a:ext>
            </a:extLst>
          </p:cNvPr>
          <p:cNvSpPr>
            <a:spLocks noGrp="1"/>
          </p:cNvSpPr>
          <p:nvPr>
            <p:ph type="title"/>
          </p:nvPr>
        </p:nvSpPr>
        <p:spPr/>
        <p:txBody>
          <a:bodyPr/>
          <a:lstStyle/>
          <a:p>
            <a:pPr algn="ctr"/>
            <a:r>
              <a:rPr lang="en-US" dirty="0"/>
              <a:t>Why is this important?</a:t>
            </a:r>
          </a:p>
        </p:txBody>
      </p:sp>
      <p:sp>
        <p:nvSpPr>
          <p:cNvPr id="3" name="Content Placeholder 2">
            <a:extLst>
              <a:ext uri="{FF2B5EF4-FFF2-40B4-BE49-F238E27FC236}">
                <a16:creationId xmlns:a16="http://schemas.microsoft.com/office/drawing/2014/main" id="{633DCCC5-DAD1-4D1B-A6F4-903A6AE7D451}"/>
              </a:ext>
            </a:extLst>
          </p:cNvPr>
          <p:cNvSpPr>
            <a:spLocks noGrp="1"/>
          </p:cNvSpPr>
          <p:nvPr>
            <p:ph idx="1"/>
          </p:nvPr>
        </p:nvSpPr>
        <p:spPr/>
        <p:txBody>
          <a:bodyPr/>
          <a:lstStyle/>
          <a:p>
            <a:r>
              <a:rPr lang="en-US" dirty="0"/>
              <a:t>To become better communicators</a:t>
            </a:r>
          </a:p>
          <a:p>
            <a:r>
              <a:rPr lang="en-US" dirty="0"/>
              <a:t>To shape the outcome of interactions with others as necessary (Active Social Engineering)</a:t>
            </a:r>
          </a:p>
          <a:p>
            <a:r>
              <a:rPr lang="en-US" dirty="0"/>
              <a:t>To detect when these tactics are being used, and counter them to avoid being influenced by others (counter social engineering)</a:t>
            </a:r>
          </a:p>
          <a:p>
            <a:r>
              <a:rPr lang="en-US" dirty="0"/>
              <a:t>Develops critical thinking skills (understanding motivations)</a:t>
            </a:r>
          </a:p>
          <a:p>
            <a:r>
              <a:rPr lang="en-US" dirty="0"/>
              <a:t>Falls under the category of soft skills, which are in demand by employers</a:t>
            </a:r>
          </a:p>
          <a:p>
            <a:endParaRPr lang="en-US" dirty="0"/>
          </a:p>
        </p:txBody>
      </p:sp>
    </p:spTree>
    <p:extLst>
      <p:ext uri="{BB962C8B-B14F-4D97-AF65-F5344CB8AC3E}">
        <p14:creationId xmlns:p14="http://schemas.microsoft.com/office/powerpoint/2010/main" val="2785478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B4AA-179A-4E39-944B-5323CF380832}"/>
              </a:ext>
            </a:extLst>
          </p:cNvPr>
          <p:cNvSpPr>
            <a:spLocks noGrp="1"/>
          </p:cNvSpPr>
          <p:nvPr>
            <p:ph type="title"/>
          </p:nvPr>
        </p:nvSpPr>
        <p:spPr/>
        <p:txBody>
          <a:bodyPr>
            <a:normAutofit/>
          </a:bodyPr>
          <a:lstStyle/>
          <a:p>
            <a:pPr algn="ctr"/>
            <a:r>
              <a:rPr lang="en-GB" dirty="0"/>
              <a:t>Soft Skills Are In Demand</a:t>
            </a:r>
            <a:endParaRPr lang="en-US" dirty="0"/>
          </a:p>
        </p:txBody>
      </p:sp>
      <p:sp>
        <p:nvSpPr>
          <p:cNvPr id="3" name="Content Placeholder 2">
            <a:extLst>
              <a:ext uri="{FF2B5EF4-FFF2-40B4-BE49-F238E27FC236}">
                <a16:creationId xmlns:a16="http://schemas.microsoft.com/office/drawing/2014/main" id="{FCE76A31-B846-4083-B9AB-C1F9772DC72C}"/>
              </a:ext>
            </a:extLst>
          </p:cNvPr>
          <p:cNvSpPr>
            <a:spLocks noGrp="1"/>
          </p:cNvSpPr>
          <p:nvPr>
            <p:ph idx="1"/>
          </p:nvPr>
        </p:nvSpPr>
        <p:spPr/>
        <p:txBody>
          <a:bodyPr>
            <a:normAutofit/>
          </a:bodyPr>
          <a:lstStyle/>
          <a:p>
            <a:pPr marL="0" indent="0">
              <a:buNone/>
            </a:pPr>
            <a:endParaRPr lang="en-GB" dirty="0"/>
          </a:p>
          <a:p>
            <a:pPr marL="0" indent="0">
              <a:buNone/>
            </a:pPr>
            <a:r>
              <a:rPr lang="en-GB" dirty="0"/>
              <a:t>	"In many cases, the wrong people are leading security awareness programmes or lack the training they need to be successful. The majority are from highly technical backgrounds and lack skills such as communication and an understanding of human behaviour."	</a:t>
            </a:r>
          </a:p>
          <a:p>
            <a:pPr marL="0" indent="0">
              <a:buNone/>
            </a:pPr>
            <a:endParaRPr lang="en-GB" dirty="0"/>
          </a:p>
          <a:p>
            <a:pPr marL="0" indent="0">
              <a:buNone/>
            </a:pPr>
            <a:r>
              <a:rPr lang="en-GB" dirty="0"/>
              <a:t>						Lance Spitzner,</a:t>
            </a:r>
          </a:p>
          <a:p>
            <a:pPr marL="0" indent="0">
              <a:buNone/>
            </a:pPr>
            <a:r>
              <a:rPr lang="en-GB" dirty="0"/>
              <a:t>						Director, SANS Institute</a:t>
            </a:r>
          </a:p>
          <a:p>
            <a:pPr marL="0" indent="0">
              <a:buNone/>
            </a:pPr>
            <a:r>
              <a:rPr lang="en-GB" dirty="0"/>
              <a:t>						April, 2015</a:t>
            </a:r>
            <a:endParaRPr lang="en-US" dirty="0"/>
          </a:p>
        </p:txBody>
      </p:sp>
    </p:spTree>
    <p:extLst>
      <p:ext uri="{BB962C8B-B14F-4D97-AF65-F5344CB8AC3E}">
        <p14:creationId xmlns:p14="http://schemas.microsoft.com/office/powerpoint/2010/main" val="3298752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41374-2370-4453-9106-9D86127962E5}"/>
              </a:ext>
            </a:extLst>
          </p:cNvPr>
          <p:cNvSpPr>
            <a:spLocks noGrp="1"/>
          </p:cNvSpPr>
          <p:nvPr>
            <p:ph type="title"/>
          </p:nvPr>
        </p:nvSpPr>
        <p:spPr/>
        <p:txBody>
          <a:bodyPr/>
          <a:lstStyle/>
          <a:p>
            <a:pPr algn="ctr"/>
            <a:r>
              <a:rPr lang="en-US" dirty="0"/>
              <a:t>A Word of Caution</a:t>
            </a:r>
          </a:p>
        </p:txBody>
      </p:sp>
      <p:sp>
        <p:nvSpPr>
          <p:cNvPr id="3" name="Content Placeholder 2">
            <a:extLst>
              <a:ext uri="{FF2B5EF4-FFF2-40B4-BE49-F238E27FC236}">
                <a16:creationId xmlns:a16="http://schemas.microsoft.com/office/drawing/2014/main" id="{9E344528-C029-4F8D-8143-63F43A6E7158}"/>
              </a:ext>
            </a:extLst>
          </p:cNvPr>
          <p:cNvSpPr>
            <a:spLocks noGrp="1"/>
          </p:cNvSpPr>
          <p:nvPr>
            <p:ph idx="1"/>
          </p:nvPr>
        </p:nvSpPr>
        <p:spPr/>
        <p:txBody>
          <a:bodyPr/>
          <a:lstStyle/>
          <a:p>
            <a:pPr marL="0" indent="0">
              <a:buNone/>
            </a:pPr>
            <a:r>
              <a:rPr lang="en-US" dirty="0"/>
              <a:t>There is no “hard and fast rule” for communication or social engineering; no technique is guaranteed 100% measurable success.</a:t>
            </a:r>
          </a:p>
          <a:p>
            <a:pPr marL="0" indent="0">
              <a:buNone/>
            </a:pPr>
            <a:r>
              <a:rPr lang="en-US" dirty="0"/>
              <a:t>These are guidelines that, when coupled with common sense and observation, may provide you with the means to achieve a goal.</a:t>
            </a:r>
          </a:p>
          <a:p>
            <a:pPr marL="0" indent="0">
              <a:buNone/>
            </a:pPr>
            <a:r>
              <a:rPr lang="en-US" dirty="0"/>
              <a:t>Factors such as the level of intelligence, or “shrewdness” of the other party, as well as cultural differences, prejudices and perceived social standing all play a role. Remember when I mentioned Sociology and Psychology?</a:t>
            </a:r>
          </a:p>
          <a:p>
            <a:pPr marL="0" indent="0">
              <a:buNone/>
            </a:pPr>
            <a:r>
              <a:rPr lang="en-US" dirty="0"/>
              <a:t>Do not use these techniques on your peers. There is a very good chance that they will realize what you are doing, and be offended by it. They may even turn the tables on you.</a:t>
            </a:r>
          </a:p>
        </p:txBody>
      </p:sp>
    </p:spTree>
    <p:extLst>
      <p:ext uri="{BB962C8B-B14F-4D97-AF65-F5344CB8AC3E}">
        <p14:creationId xmlns:p14="http://schemas.microsoft.com/office/powerpoint/2010/main" val="2376960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Hexagonal design template">
  <a:themeElements>
    <a:clrScheme name="Orange Re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dirty="0"/>
        </a:defPPr>
      </a:lstStyle>
      <a:style>
        <a:lnRef idx="1">
          <a:schemeClr val="accent4"/>
        </a:lnRef>
        <a:fillRef idx="3">
          <a:schemeClr val="accent4"/>
        </a:fillRef>
        <a:effectRef idx="2">
          <a:schemeClr val="accent4"/>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ln>
          <a:solidFill>
            <a:schemeClr val="accent4"/>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Hexagonal design slides.potx" id="{12658BD0-7259-4A0F-91D4-55B50BBE9BFD}" vid="{57622FE6-AF39-47E3-8976-1D25291C345B}"/>
    </a:ext>
  </a:extLst>
</a:theme>
</file>

<file path=ppt/theme/theme2.xml><?xml version="1.0" encoding="utf-8"?>
<a:theme xmlns:a="http://schemas.openxmlformats.org/drawingml/2006/main" name="Office Theme">
  <a:themeElements>
    <a:clrScheme name="Orange Re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range Re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2427FAC-CD3A-494C-985C-09E26C5EA507}">
  <ds:schemaRefs>
    <ds:schemaRef ds:uri="a4f35948-e619-41b3-aa29-22878b09cfd2"/>
    <ds:schemaRef ds:uri="http://www.w3.org/XML/1998/namespace"/>
    <ds:schemaRef ds:uri="http://schemas.microsoft.com/office/2006/metadata/properties"/>
    <ds:schemaRef ds:uri="http://schemas.microsoft.com/office/infopath/2007/PartnerControls"/>
    <ds:schemaRef ds:uri="http://purl.org/dc/dcmitype/"/>
    <ds:schemaRef ds:uri="http://schemas.openxmlformats.org/package/2006/metadata/core-properties"/>
    <ds:schemaRef ds:uri="http://schemas.microsoft.com/office/2006/documentManagement/types"/>
    <ds:schemaRef ds:uri="40262f94-9f35-4ac3-9a90-690165a166b7"/>
    <ds:schemaRef ds:uri="http://purl.org/dc/terms/"/>
    <ds:schemaRef ds:uri="http://purl.org/dc/elements/1.1/"/>
  </ds:schemaRefs>
</ds:datastoreItem>
</file>

<file path=customXml/itemProps2.xml><?xml version="1.0" encoding="utf-8"?>
<ds:datastoreItem xmlns:ds="http://schemas.openxmlformats.org/officeDocument/2006/customXml" ds:itemID="{E5ED73A5-C2D2-4D49-BB89-167E8E32C9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1D6E40-F509-498A-BF02-00C895783B4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Hexagonal design slides</Template>
  <TotalTime>1357</TotalTime>
  <Words>3909</Words>
  <Application>Microsoft Office PowerPoint</Application>
  <PresentationFormat>Custom</PresentationFormat>
  <Paragraphs>291</Paragraphs>
  <Slides>39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Century Gothic</vt:lpstr>
      <vt:lpstr>Euphemia</vt:lpstr>
      <vt:lpstr>Palatino Linotype</vt:lpstr>
      <vt:lpstr>Hexagonal design template</vt:lpstr>
      <vt:lpstr>Influencing Outcomes</vt:lpstr>
      <vt:lpstr>What is “Active” Social Engineering?</vt:lpstr>
      <vt:lpstr>Background</vt:lpstr>
      <vt:lpstr>My Lovely Assistant, Igor</vt:lpstr>
      <vt:lpstr>What Is “The Experiment?” </vt:lpstr>
      <vt:lpstr>Our Objective</vt:lpstr>
      <vt:lpstr>Why is this important?</vt:lpstr>
      <vt:lpstr>Soft Skills Are In Demand</vt:lpstr>
      <vt:lpstr>A Word of Caution</vt:lpstr>
      <vt:lpstr>Communication Starts With The Eyes</vt:lpstr>
      <vt:lpstr>While We Are Discussing Appearance, What Do You See Here?</vt:lpstr>
      <vt:lpstr>How About Now?</vt:lpstr>
      <vt:lpstr>Your Appearance and Demeanor Will Influence Your Outcome</vt:lpstr>
      <vt:lpstr>The Eyes Don’t Tell It All</vt:lpstr>
      <vt:lpstr>What Are Some of Your Misconceptions?</vt:lpstr>
      <vt:lpstr>The Truth About Eye Movement</vt:lpstr>
      <vt:lpstr>The Second Point of Contact is the Voice</vt:lpstr>
      <vt:lpstr>Use Your Voice Effectively</vt:lpstr>
      <vt:lpstr>The Most Important Tip While Speaking</vt:lpstr>
      <vt:lpstr>Please, Don’t Be This Guy</vt:lpstr>
      <vt:lpstr>Body Language – The Third Point of Contact</vt:lpstr>
      <vt:lpstr>The Baseline</vt:lpstr>
      <vt:lpstr>Establishing the Baseline  </vt:lpstr>
      <vt:lpstr>Recognizing Changes in the Baseline</vt:lpstr>
      <vt:lpstr>Understanding the Changes in Baseline</vt:lpstr>
      <vt:lpstr>Using Your Body Language</vt:lpstr>
      <vt:lpstr>Special Focus - Mirroring</vt:lpstr>
      <vt:lpstr>Examples of Mirroring</vt:lpstr>
      <vt:lpstr>Physical Contact</vt:lpstr>
      <vt:lpstr>Okay, There Is One More Point of Contact</vt:lpstr>
      <vt:lpstr>Pre-Assault Indicators</vt:lpstr>
      <vt:lpstr>Pace, Proximity, and Positioning</vt:lpstr>
      <vt:lpstr>Hands and Eyes</vt:lpstr>
      <vt:lpstr>Shoulders, Neck, and Head</vt:lpstr>
      <vt:lpstr>Posture</vt:lpstr>
      <vt:lpstr>And Now, The Experiment, Explained</vt:lpstr>
      <vt:lpstr>Summary</vt:lpstr>
      <vt:lpstr>Questions?</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Influencing Outcoumes</dc:title>
  <dc:creator>Rick Givens</dc:creator>
  <cp:lastModifiedBy>Rick Givens</cp:lastModifiedBy>
  <cp:revision>73</cp:revision>
  <dcterms:created xsi:type="dcterms:W3CDTF">2018-04-19T00:42:20Z</dcterms:created>
  <dcterms:modified xsi:type="dcterms:W3CDTF">2019-04-02T20:52:05Z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74063900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